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418" r:id="rId3"/>
    <p:sldId id="518" r:id="rId4"/>
    <p:sldId id="421" r:id="rId5"/>
    <p:sldId id="461" r:id="rId6"/>
    <p:sldId id="365" r:id="rId7"/>
    <p:sldId id="423" r:id="rId8"/>
    <p:sldId id="400" r:id="rId9"/>
    <p:sldId id="373" r:id="rId10"/>
    <p:sldId id="424" r:id="rId11"/>
    <p:sldId id="402" r:id="rId12"/>
    <p:sldId id="427" r:id="rId13"/>
    <p:sldId id="367" r:id="rId14"/>
    <p:sldId id="436" r:id="rId15"/>
    <p:sldId id="506" r:id="rId16"/>
    <p:sldId id="398" r:id="rId17"/>
    <p:sldId id="463" r:id="rId18"/>
    <p:sldId id="507" r:id="rId19"/>
    <p:sldId id="508" r:id="rId20"/>
    <p:sldId id="509" r:id="rId21"/>
    <p:sldId id="510" r:id="rId22"/>
    <p:sldId id="393" r:id="rId23"/>
    <p:sldId id="352" r:id="rId24"/>
    <p:sldId id="262" r:id="rId25"/>
    <p:sldId id="370" r:id="rId26"/>
    <p:sldId id="368" r:id="rId27"/>
    <p:sldId id="453" r:id="rId28"/>
    <p:sldId id="454" r:id="rId29"/>
    <p:sldId id="445" r:id="rId30"/>
    <p:sldId id="462" r:id="rId31"/>
    <p:sldId id="457" r:id="rId32"/>
    <p:sldId id="458" r:id="rId33"/>
    <p:sldId id="369" r:id="rId34"/>
    <p:sldId id="333" r:id="rId35"/>
    <p:sldId id="335" r:id="rId36"/>
    <p:sldId id="337" r:id="rId37"/>
    <p:sldId id="349" r:id="rId38"/>
    <p:sldId id="350" r:id="rId39"/>
    <p:sldId id="446" r:id="rId40"/>
    <p:sldId id="443" r:id="rId41"/>
    <p:sldId id="411" r:id="rId42"/>
    <p:sldId id="412" r:id="rId43"/>
    <p:sldId id="511" r:id="rId44"/>
    <p:sldId id="512" r:id="rId45"/>
    <p:sldId id="513" r:id="rId46"/>
    <p:sldId id="474" r:id="rId47"/>
    <p:sldId id="475" r:id="rId48"/>
    <p:sldId id="486" r:id="rId49"/>
    <p:sldId id="482" r:id="rId50"/>
    <p:sldId id="487" r:id="rId51"/>
    <p:sldId id="484" r:id="rId52"/>
    <p:sldId id="477" r:id="rId53"/>
    <p:sldId id="476" r:id="rId54"/>
    <p:sldId id="492" r:id="rId55"/>
    <p:sldId id="493" r:id="rId56"/>
    <p:sldId id="494" r:id="rId57"/>
    <p:sldId id="495" r:id="rId58"/>
    <p:sldId id="491" r:id="rId59"/>
    <p:sldId id="496" r:id="rId60"/>
    <p:sldId id="499" r:id="rId61"/>
    <p:sldId id="500" r:id="rId62"/>
    <p:sldId id="501" r:id="rId63"/>
    <p:sldId id="497" r:id="rId64"/>
    <p:sldId id="377" r:id="rId65"/>
    <p:sldId id="517" r:id="rId66"/>
    <p:sldId id="515" r:id="rId67"/>
    <p:sldId id="505" r:id="rId68"/>
    <p:sldId id="389" r:id="rId69"/>
    <p:sldId id="347" r:id="rId70"/>
    <p:sldId id="514" r:id="rId71"/>
    <p:sldId id="381" r:id="rId72"/>
    <p:sldId id="516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86" autoAdjust="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2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3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87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4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1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8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4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5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3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4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9.jpeg"/><Relationship Id="rId4" Type="http://schemas.microsoft.com/office/2007/relationships/hdphoto" Target="../media/hdphoto3.wdp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oleObject" Target="../embeddings/oleObject1.bin"/><Relationship Id="rId7" Type="http://schemas.microsoft.com/office/2007/relationships/hdphoto" Target="../media/hdphoto7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package" Target="../embeddings/Microsoft_Word_Document1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microsoft.com/office/2007/relationships/hdphoto" Target="../media/hdphoto12.wdp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microsoft.com/office/2007/relationships/hdphoto" Target="../media/hdphoto12.wdp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microsoft.com/office/2007/relationships/hdphoto" Target="../media/hdphoto14.wdp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8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4.png"/><Relationship Id="rId5" Type="http://schemas.openxmlformats.org/officeDocument/2006/relationships/package" Target="../embeddings/Microsoft_Word_Document2.docx"/><Relationship Id="rId4" Type="http://schemas.openxmlformats.org/officeDocument/2006/relationships/oleObject" Target="../embeddings/oleObject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6341" y="3460007"/>
            <a:ext cx="7423432" cy="302034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Department of Landscape Architecture and Environmental Planning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and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Department of Environmental Science, Policy and Management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3277" y="1586693"/>
            <a:ext cx="79764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The </a:t>
            </a:r>
            <a:r>
              <a:rPr lang="en-US" sz="3200" b="1" dirty="0"/>
              <a:t>History, Ecology and Future of Eucalyptus Plantations in the Bay </a:t>
            </a:r>
            <a:r>
              <a:rPr lang="en-US" sz="3200" b="1" dirty="0" smtClean="0"/>
              <a:t>Area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3617615" y="3130970"/>
            <a:ext cx="2035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Joe R. McBride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2307277" y="49701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/>
              <a:t>University of California</a:t>
            </a:r>
          </a:p>
          <a:p>
            <a:pPr algn="ctr"/>
            <a:r>
              <a:rPr lang="en-US" sz="2000" dirty="0"/>
              <a:t>Berkeley, CA</a:t>
            </a:r>
          </a:p>
        </p:txBody>
      </p:sp>
    </p:spTree>
    <p:extLst>
      <p:ext uri="{BB962C8B-B14F-4D97-AF65-F5344CB8AC3E}">
        <p14:creationId xmlns:p14="http://schemas.microsoft.com/office/powerpoint/2010/main" val="415231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4569" y="661929"/>
            <a:ext cx="6595889" cy="494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8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4569" y="661929"/>
            <a:ext cx="6595889" cy="494691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621" y="5763439"/>
            <a:ext cx="73826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“The Eucalyptus seems an indispensable element of this State’s landscapes, </a:t>
            </a:r>
          </a:p>
          <a:p>
            <a:r>
              <a:rPr lang="en-US" dirty="0" smtClean="0"/>
              <a:t>as indigenously Californian as the redwoods, the poppy fields, the long white </a:t>
            </a:r>
          </a:p>
          <a:p>
            <a:r>
              <a:rPr lang="en-US" dirty="0" smtClean="0"/>
              <a:t>coastal beaches, the gleaming granite of the High Sierra.” </a:t>
            </a:r>
            <a:r>
              <a:rPr lang="en-US" sz="1400" dirty="0"/>
              <a:t>	</a:t>
            </a:r>
            <a:r>
              <a:rPr lang="en-US" sz="1400" dirty="0" smtClean="0"/>
              <a:t>            H. Gilliam, 1965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5592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724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999" y="1095120"/>
            <a:ext cx="8868758" cy="6108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History of eucalyptus in California</a:t>
            </a:r>
          </a:p>
          <a:p>
            <a:pPr marL="0" indent="0">
              <a:buNone/>
            </a:pPr>
            <a:r>
              <a:rPr lang="en-US" dirty="0" smtClean="0"/>
              <a:t>2. Characteristics of eucalyptus plantations</a:t>
            </a:r>
          </a:p>
          <a:p>
            <a:pPr marL="0" indent="0">
              <a:buNone/>
            </a:pPr>
            <a:r>
              <a:rPr lang="en-US" dirty="0" smtClean="0"/>
              <a:t>3. Modification of site conditions by eucalyptus</a:t>
            </a:r>
          </a:p>
          <a:p>
            <a:pPr marL="0" indent="0">
              <a:buNone/>
            </a:pPr>
            <a:r>
              <a:rPr lang="en-US" dirty="0" smtClean="0"/>
              <a:t>4. Eucalyptus forests as habitat for wildlife</a:t>
            </a:r>
          </a:p>
          <a:p>
            <a:pPr marL="0" indent="0">
              <a:buNone/>
            </a:pPr>
            <a:r>
              <a:rPr lang="en-US" dirty="0"/>
              <a:t>5</a:t>
            </a:r>
            <a:r>
              <a:rPr lang="en-US" dirty="0" smtClean="0"/>
              <a:t>. Future of eucalyptus plantations in California</a:t>
            </a:r>
            <a:r>
              <a:rPr lang="en-US" sz="2400" dirty="0"/>
              <a:t>	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17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Location of Eucalyptus Study Sites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t="34247" r="27282"/>
          <a:stretch/>
        </p:blipFill>
        <p:spPr>
          <a:xfrm>
            <a:off x="2445365" y="1529046"/>
            <a:ext cx="4138201" cy="463564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4302410" y="1171520"/>
            <a:ext cx="645909" cy="919692"/>
          </a:xfrm>
          <a:custGeom>
            <a:avLst/>
            <a:gdLst>
              <a:gd name="connsiteX0" fmla="*/ 470747 w 645909"/>
              <a:gd name="connsiteY0" fmla="*/ 897795 h 919692"/>
              <a:gd name="connsiteX1" fmla="*/ 416009 w 645909"/>
              <a:gd name="connsiteY1" fmla="*/ 908744 h 919692"/>
              <a:gd name="connsiteX2" fmla="*/ 383166 w 645909"/>
              <a:gd name="connsiteY2" fmla="*/ 919692 h 919692"/>
              <a:gd name="connsiteX3" fmla="*/ 339376 w 645909"/>
              <a:gd name="connsiteY3" fmla="*/ 908744 h 919692"/>
              <a:gd name="connsiteX4" fmla="*/ 262742 w 645909"/>
              <a:gd name="connsiteY4" fmla="*/ 875897 h 919692"/>
              <a:gd name="connsiteX5" fmla="*/ 229900 w 645909"/>
              <a:gd name="connsiteY5" fmla="*/ 854000 h 919692"/>
              <a:gd name="connsiteX6" fmla="*/ 164214 w 645909"/>
              <a:gd name="connsiteY6" fmla="*/ 832103 h 919692"/>
              <a:gd name="connsiteX7" fmla="*/ 120423 w 645909"/>
              <a:gd name="connsiteY7" fmla="*/ 810205 h 919692"/>
              <a:gd name="connsiteX8" fmla="*/ 109476 w 645909"/>
              <a:gd name="connsiteY8" fmla="*/ 777359 h 919692"/>
              <a:gd name="connsiteX9" fmla="*/ 32842 w 645909"/>
              <a:gd name="connsiteY9" fmla="*/ 744513 h 919692"/>
              <a:gd name="connsiteX10" fmla="*/ 21895 w 645909"/>
              <a:gd name="connsiteY10" fmla="*/ 711667 h 919692"/>
              <a:gd name="connsiteX11" fmla="*/ 0 w 645909"/>
              <a:gd name="connsiteY11" fmla="*/ 635026 h 919692"/>
              <a:gd name="connsiteX12" fmla="*/ 21895 w 645909"/>
              <a:gd name="connsiteY12" fmla="*/ 602180 h 919692"/>
              <a:gd name="connsiteX13" fmla="*/ 32842 w 645909"/>
              <a:gd name="connsiteY13" fmla="*/ 558385 h 919692"/>
              <a:gd name="connsiteX14" fmla="*/ 54738 w 645909"/>
              <a:gd name="connsiteY14" fmla="*/ 514590 h 919692"/>
              <a:gd name="connsiteX15" fmla="*/ 76633 w 645909"/>
              <a:gd name="connsiteY15" fmla="*/ 437949 h 919692"/>
              <a:gd name="connsiteX16" fmla="*/ 109476 w 645909"/>
              <a:gd name="connsiteY16" fmla="*/ 328462 h 919692"/>
              <a:gd name="connsiteX17" fmla="*/ 131371 w 645909"/>
              <a:gd name="connsiteY17" fmla="*/ 284667 h 919692"/>
              <a:gd name="connsiteX18" fmla="*/ 142319 w 645909"/>
              <a:gd name="connsiteY18" fmla="*/ 251821 h 919692"/>
              <a:gd name="connsiteX19" fmla="*/ 164214 w 645909"/>
              <a:gd name="connsiteY19" fmla="*/ 164231 h 919692"/>
              <a:gd name="connsiteX20" fmla="*/ 208004 w 645909"/>
              <a:gd name="connsiteY20" fmla="*/ 109487 h 919692"/>
              <a:gd name="connsiteX21" fmla="*/ 251795 w 645909"/>
              <a:gd name="connsiteY21" fmla="*/ 54744 h 919692"/>
              <a:gd name="connsiteX22" fmla="*/ 273690 w 645909"/>
              <a:gd name="connsiteY22" fmla="*/ 21898 h 919692"/>
              <a:gd name="connsiteX23" fmla="*/ 295585 w 645909"/>
              <a:gd name="connsiteY23" fmla="*/ 0 h 919692"/>
              <a:gd name="connsiteX24" fmla="*/ 426957 w 645909"/>
              <a:gd name="connsiteY24" fmla="*/ 10949 h 919692"/>
              <a:gd name="connsiteX25" fmla="*/ 492642 w 645909"/>
              <a:gd name="connsiteY25" fmla="*/ 54744 h 919692"/>
              <a:gd name="connsiteX26" fmla="*/ 547381 w 645909"/>
              <a:gd name="connsiteY26" fmla="*/ 98539 h 919692"/>
              <a:gd name="connsiteX27" fmla="*/ 591171 w 645909"/>
              <a:gd name="connsiteY27" fmla="*/ 218975 h 919692"/>
              <a:gd name="connsiteX28" fmla="*/ 613066 w 645909"/>
              <a:gd name="connsiteY28" fmla="*/ 306564 h 919692"/>
              <a:gd name="connsiteX29" fmla="*/ 645909 w 645909"/>
              <a:gd name="connsiteY29" fmla="*/ 481744 h 919692"/>
              <a:gd name="connsiteX30" fmla="*/ 634962 w 645909"/>
              <a:gd name="connsiteY30" fmla="*/ 624077 h 919692"/>
              <a:gd name="connsiteX31" fmla="*/ 624014 w 645909"/>
              <a:gd name="connsiteY31" fmla="*/ 656923 h 919692"/>
              <a:gd name="connsiteX32" fmla="*/ 602119 w 645909"/>
              <a:gd name="connsiteY32" fmla="*/ 744513 h 919692"/>
              <a:gd name="connsiteX33" fmla="*/ 580223 w 645909"/>
              <a:gd name="connsiteY33" fmla="*/ 766410 h 919692"/>
              <a:gd name="connsiteX34" fmla="*/ 536433 w 645909"/>
              <a:gd name="connsiteY34" fmla="*/ 821154 h 919692"/>
              <a:gd name="connsiteX35" fmla="*/ 470747 w 645909"/>
              <a:gd name="connsiteY35" fmla="*/ 843051 h 919692"/>
              <a:gd name="connsiteX36" fmla="*/ 470747 w 645909"/>
              <a:gd name="connsiteY36" fmla="*/ 897795 h 91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45909" h="919692">
                <a:moveTo>
                  <a:pt x="470747" y="897795"/>
                </a:moveTo>
                <a:cubicBezTo>
                  <a:pt x="461624" y="908744"/>
                  <a:pt x="434061" y="904231"/>
                  <a:pt x="416009" y="908744"/>
                </a:cubicBezTo>
                <a:cubicBezTo>
                  <a:pt x="404814" y="911543"/>
                  <a:pt x="394706" y="919692"/>
                  <a:pt x="383166" y="919692"/>
                </a:cubicBezTo>
                <a:cubicBezTo>
                  <a:pt x="368120" y="919692"/>
                  <a:pt x="353973" y="912393"/>
                  <a:pt x="339376" y="908744"/>
                </a:cubicBezTo>
                <a:cubicBezTo>
                  <a:pt x="294251" y="863613"/>
                  <a:pt x="345762" y="907032"/>
                  <a:pt x="262742" y="875897"/>
                </a:cubicBezTo>
                <a:cubicBezTo>
                  <a:pt x="250422" y="871277"/>
                  <a:pt x="241923" y="859344"/>
                  <a:pt x="229900" y="854000"/>
                </a:cubicBezTo>
                <a:cubicBezTo>
                  <a:pt x="208810" y="844626"/>
                  <a:pt x="184857" y="842426"/>
                  <a:pt x="164214" y="832103"/>
                </a:cubicBezTo>
                <a:lnTo>
                  <a:pt x="120423" y="810205"/>
                </a:lnTo>
                <a:cubicBezTo>
                  <a:pt x="116774" y="799256"/>
                  <a:pt x="117636" y="785520"/>
                  <a:pt x="109476" y="777359"/>
                </a:cubicBezTo>
                <a:cubicBezTo>
                  <a:pt x="95949" y="763831"/>
                  <a:pt x="52469" y="751056"/>
                  <a:pt x="32842" y="744513"/>
                </a:cubicBezTo>
                <a:cubicBezTo>
                  <a:pt x="29193" y="733564"/>
                  <a:pt x="25065" y="722764"/>
                  <a:pt x="21895" y="711667"/>
                </a:cubicBezTo>
                <a:cubicBezTo>
                  <a:pt x="-5597" y="615433"/>
                  <a:pt x="26247" y="713779"/>
                  <a:pt x="0" y="635026"/>
                </a:cubicBezTo>
                <a:cubicBezTo>
                  <a:pt x="7298" y="624077"/>
                  <a:pt x="16712" y="614275"/>
                  <a:pt x="21895" y="602180"/>
                </a:cubicBezTo>
                <a:cubicBezTo>
                  <a:pt x="27822" y="588349"/>
                  <a:pt x="27559" y="572475"/>
                  <a:pt x="32842" y="558385"/>
                </a:cubicBezTo>
                <a:cubicBezTo>
                  <a:pt x="38572" y="543103"/>
                  <a:pt x="47439" y="529188"/>
                  <a:pt x="54738" y="514590"/>
                </a:cubicBezTo>
                <a:cubicBezTo>
                  <a:pt x="88960" y="377679"/>
                  <a:pt x="45222" y="547899"/>
                  <a:pt x="76633" y="437949"/>
                </a:cubicBezTo>
                <a:cubicBezTo>
                  <a:pt x="87112" y="401270"/>
                  <a:pt x="92126" y="363166"/>
                  <a:pt x="109476" y="328462"/>
                </a:cubicBezTo>
                <a:cubicBezTo>
                  <a:pt x="116774" y="313864"/>
                  <a:pt x="124942" y="299669"/>
                  <a:pt x="131371" y="284667"/>
                </a:cubicBezTo>
                <a:cubicBezTo>
                  <a:pt x="135917" y="274059"/>
                  <a:pt x="139520" y="263017"/>
                  <a:pt x="142319" y="251821"/>
                </a:cubicBezTo>
                <a:cubicBezTo>
                  <a:pt x="148566" y="226828"/>
                  <a:pt x="151699" y="189262"/>
                  <a:pt x="164214" y="164231"/>
                </a:cubicBezTo>
                <a:cubicBezTo>
                  <a:pt x="178024" y="136608"/>
                  <a:pt x="187639" y="129855"/>
                  <a:pt x="208004" y="109487"/>
                </a:cubicBezTo>
                <a:cubicBezTo>
                  <a:pt x="229318" y="45541"/>
                  <a:pt x="202275" y="104269"/>
                  <a:pt x="251795" y="54744"/>
                </a:cubicBezTo>
                <a:cubicBezTo>
                  <a:pt x="261099" y="45439"/>
                  <a:pt x="265471" y="32173"/>
                  <a:pt x="273690" y="21898"/>
                </a:cubicBezTo>
                <a:cubicBezTo>
                  <a:pt x="280138" y="13837"/>
                  <a:pt x="288287" y="7299"/>
                  <a:pt x="295585" y="0"/>
                </a:cubicBezTo>
                <a:cubicBezTo>
                  <a:pt x="339376" y="3650"/>
                  <a:pt x="383400" y="5141"/>
                  <a:pt x="426957" y="10949"/>
                </a:cubicBezTo>
                <a:cubicBezTo>
                  <a:pt x="468185" y="16447"/>
                  <a:pt x="460098" y="27621"/>
                  <a:pt x="492642" y="54744"/>
                </a:cubicBezTo>
                <a:cubicBezTo>
                  <a:pt x="575511" y="123809"/>
                  <a:pt x="483673" y="34825"/>
                  <a:pt x="547381" y="98539"/>
                </a:cubicBezTo>
                <a:cubicBezTo>
                  <a:pt x="561893" y="134822"/>
                  <a:pt x="581800" y="181488"/>
                  <a:pt x="591171" y="218975"/>
                </a:cubicBezTo>
                <a:cubicBezTo>
                  <a:pt x="598469" y="248171"/>
                  <a:pt x="608490" y="276819"/>
                  <a:pt x="613066" y="306564"/>
                </a:cubicBezTo>
                <a:cubicBezTo>
                  <a:pt x="636717" y="460305"/>
                  <a:pt x="619784" y="403358"/>
                  <a:pt x="645909" y="481744"/>
                </a:cubicBezTo>
                <a:cubicBezTo>
                  <a:pt x="642260" y="529188"/>
                  <a:pt x="640863" y="576860"/>
                  <a:pt x="634962" y="624077"/>
                </a:cubicBezTo>
                <a:cubicBezTo>
                  <a:pt x="633531" y="635529"/>
                  <a:pt x="626813" y="645727"/>
                  <a:pt x="624014" y="656923"/>
                </a:cubicBezTo>
                <a:cubicBezTo>
                  <a:pt x="620652" y="670372"/>
                  <a:pt x="612842" y="726640"/>
                  <a:pt x="602119" y="744513"/>
                </a:cubicBezTo>
                <a:cubicBezTo>
                  <a:pt x="596809" y="753364"/>
                  <a:pt x="586671" y="758350"/>
                  <a:pt x="580223" y="766410"/>
                </a:cubicBezTo>
                <a:cubicBezTo>
                  <a:pt x="569911" y="779301"/>
                  <a:pt x="554054" y="812343"/>
                  <a:pt x="536433" y="821154"/>
                </a:cubicBezTo>
                <a:cubicBezTo>
                  <a:pt x="515790" y="831476"/>
                  <a:pt x="470747" y="843051"/>
                  <a:pt x="470747" y="843051"/>
                </a:cubicBezTo>
                <a:cubicBezTo>
                  <a:pt x="457492" y="882822"/>
                  <a:pt x="479870" y="886846"/>
                  <a:pt x="470747" y="89779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149899" y="1445230"/>
            <a:ext cx="675960" cy="558830"/>
          </a:xfrm>
          <a:custGeom>
            <a:avLst/>
            <a:gdLst>
              <a:gd name="connsiteX0" fmla="*/ 142319 w 306611"/>
              <a:gd name="connsiteY0" fmla="*/ 547503 h 558830"/>
              <a:gd name="connsiteX1" fmla="*/ 273690 w 306611"/>
              <a:gd name="connsiteY1" fmla="*/ 547503 h 558830"/>
              <a:gd name="connsiteX2" fmla="*/ 295585 w 306611"/>
              <a:gd name="connsiteY2" fmla="*/ 525605 h 558830"/>
              <a:gd name="connsiteX3" fmla="*/ 295585 w 306611"/>
              <a:gd name="connsiteY3" fmla="*/ 186195 h 558830"/>
              <a:gd name="connsiteX4" fmla="*/ 273690 w 306611"/>
              <a:gd name="connsiteY4" fmla="*/ 87657 h 558830"/>
              <a:gd name="connsiteX5" fmla="*/ 262742 w 306611"/>
              <a:gd name="connsiteY5" fmla="*/ 54811 h 558830"/>
              <a:gd name="connsiteX6" fmla="*/ 240847 w 306611"/>
              <a:gd name="connsiteY6" fmla="*/ 32913 h 558830"/>
              <a:gd name="connsiteX7" fmla="*/ 175161 w 306611"/>
              <a:gd name="connsiteY7" fmla="*/ 67 h 558830"/>
              <a:gd name="connsiteX8" fmla="*/ 10947 w 306611"/>
              <a:gd name="connsiteY8" fmla="*/ 32913 h 558830"/>
              <a:gd name="connsiteX9" fmla="*/ 0 w 306611"/>
              <a:gd name="connsiteY9" fmla="*/ 65759 h 558830"/>
              <a:gd name="connsiteX10" fmla="*/ 21895 w 306611"/>
              <a:gd name="connsiteY10" fmla="*/ 251887 h 558830"/>
              <a:gd name="connsiteX11" fmla="*/ 32842 w 306611"/>
              <a:gd name="connsiteY11" fmla="*/ 284733 h 558830"/>
              <a:gd name="connsiteX12" fmla="*/ 54738 w 306611"/>
              <a:gd name="connsiteY12" fmla="*/ 317580 h 558830"/>
              <a:gd name="connsiteX13" fmla="*/ 65685 w 306611"/>
              <a:gd name="connsiteY13" fmla="*/ 350426 h 558830"/>
              <a:gd name="connsiteX14" fmla="*/ 87580 w 306611"/>
              <a:gd name="connsiteY14" fmla="*/ 459913 h 558830"/>
              <a:gd name="connsiteX15" fmla="*/ 109476 w 306611"/>
              <a:gd name="connsiteY15" fmla="*/ 525605 h 558830"/>
              <a:gd name="connsiteX16" fmla="*/ 208004 w 306611"/>
              <a:gd name="connsiteY16" fmla="*/ 536554 h 558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6611" h="558830">
                <a:moveTo>
                  <a:pt x="142319" y="547503"/>
                </a:moveTo>
                <a:cubicBezTo>
                  <a:pt x="196213" y="556486"/>
                  <a:pt x="219796" y="567715"/>
                  <a:pt x="273690" y="547503"/>
                </a:cubicBezTo>
                <a:cubicBezTo>
                  <a:pt x="283355" y="543878"/>
                  <a:pt x="288287" y="532904"/>
                  <a:pt x="295585" y="525605"/>
                </a:cubicBezTo>
                <a:cubicBezTo>
                  <a:pt x="305482" y="337552"/>
                  <a:pt x="314426" y="346363"/>
                  <a:pt x="295585" y="186195"/>
                </a:cubicBezTo>
                <a:cubicBezTo>
                  <a:pt x="293326" y="166995"/>
                  <a:pt x="279740" y="108833"/>
                  <a:pt x="273690" y="87657"/>
                </a:cubicBezTo>
                <a:cubicBezTo>
                  <a:pt x="270520" y="76560"/>
                  <a:pt x="268679" y="64707"/>
                  <a:pt x="262742" y="54811"/>
                </a:cubicBezTo>
                <a:cubicBezTo>
                  <a:pt x="257432" y="45960"/>
                  <a:pt x="248907" y="39362"/>
                  <a:pt x="240847" y="32913"/>
                </a:cubicBezTo>
                <a:cubicBezTo>
                  <a:pt x="210531" y="8658"/>
                  <a:pt x="209849" y="11631"/>
                  <a:pt x="175161" y="67"/>
                </a:cubicBezTo>
                <a:cubicBezTo>
                  <a:pt x="146574" y="2450"/>
                  <a:pt x="45648" y="-10468"/>
                  <a:pt x="10947" y="32913"/>
                </a:cubicBezTo>
                <a:cubicBezTo>
                  <a:pt x="3738" y="41925"/>
                  <a:pt x="3649" y="54810"/>
                  <a:pt x="0" y="65759"/>
                </a:cubicBezTo>
                <a:cubicBezTo>
                  <a:pt x="8360" y="174450"/>
                  <a:pt x="590" y="177311"/>
                  <a:pt x="21895" y="251887"/>
                </a:cubicBezTo>
                <a:cubicBezTo>
                  <a:pt x="25065" y="262984"/>
                  <a:pt x="27681" y="274410"/>
                  <a:pt x="32842" y="284733"/>
                </a:cubicBezTo>
                <a:cubicBezTo>
                  <a:pt x="38726" y="296503"/>
                  <a:pt x="47439" y="306631"/>
                  <a:pt x="54738" y="317580"/>
                </a:cubicBezTo>
                <a:cubicBezTo>
                  <a:pt x="58387" y="328529"/>
                  <a:pt x="63182" y="339160"/>
                  <a:pt x="65685" y="350426"/>
                </a:cubicBezTo>
                <a:cubicBezTo>
                  <a:pt x="82588" y="426496"/>
                  <a:pt x="68890" y="397607"/>
                  <a:pt x="87580" y="459913"/>
                </a:cubicBezTo>
                <a:cubicBezTo>
                  <a:pt x="94212" y="482021"/>
                  <a:pt x="87579" y="518305"/>
                  <a:pt x="109476" y="525605"/>
                </a:cubicBezTo>
                <a:cubicBezTo>
                  <a:pt x="163090" y="543479"/>
                  <a:pt x="130779" y="536554"/>
                  <a:pt x="208004" y="53655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65510" y="1445230"/>
            <a:ext cx="580224" cy="626924"/>
          </a:xfrm>
          <a:custGeom>
            <a:avLst/>
            <a:gdLst>
              <a:gd name="connsiteX0" fmla="*/ 394114 w 580224"/>
              <a:gd name="connsiteY0" fmla="*/ 624077 h 626924"/>
              <a:gd name="connsiteX1" fmla="*/ 481695 w 580224"/>
              <a:gd name="connsiteY1" fmla="*/ 602179 h 626924"/>
              <a:gd name="connsiteX2" fmla="*/ 536433 w 580224"/>
              <a:gd name="connsiteY2" fmla="*/ 558384 h 626924"/>
              <a:gd name="connsiteX3" fmla="*/ 547381 w 580224"/>
              <a:gd name="connsiteY3" fmla="*/ 525538 h 626924"/>
              <a:gd name="connsiteX4" fmla="*/ 580224 w 580224"/>
              <a:gd name="connsiteY4" fmla="*/ 459846 h 626924"/>
              <a:gd name="connsiteX5" fmla="*/ 569276 w 580224"/>
              <a:gd name="connsiteY5" fmla="*/ 229923 h 626924"/>
              <a:gd name="connsiteX6" fmla="*/ 536433 w 580224"/>
              <a:gd name="connsiteY6" fmla="*/ 175179 h 626924"/>
              <a:gd name="connsiteX7" fmla="*/ 514538 w 580224"/>
              <a:gd name="connsiteY7" fmla="*/ 142333 h 626924"/>
              <a:gd name="connsiteX8" fmla="*/ 503590 w 580224"/>
              <a:gd name="connsiteY8" fmla="*/ 109487 h 626924"/>
              <a:gd name="connsiteX9" fmla="*/ 405062 w 580224"/>
              <a:gd name="connsiteY9" fmla="*/ 65692 h 626924"/>
              <a:gd name="connsiteX10" fmla="*/ 372219 w 580224"/>
              <a:gd name="connsiteY10" fmla="*/ 54744 h 626924"/>
              <a:gd name="connsiteX11" fmla="*/ 339376 w 580224"/>
              <a:gd name="connsiteY11" fmla="*/ 43795 h 626924"/>
              <a:gd name="connsiteX12" fmla="*/ 251795 w 580224"/>
              <a:gd name="connsiteY12" fmla="*/ 21898 h 626924"/>
              <a:gd name="connsiteX13" fmla="*/ 164214 w 580224"/>
              <a:gd name="connsiteY13" fmla="*/ 0 h 626924"/>
              <a:gd name="connsiteX14" fmla="*/ 21895 w 580224"/>
              <a:gd name="connsiteY14" fmla="*/ 32846 h 626924"/>
              <a:gd name="connsiteX15" fmla="*/ 0 w 580224"/>
              <a:gd name="connsiteY15" fmla="*/ 76641 h 626924"/>
              <a:gd name="connsiteX16" fmla="*/ 10947 w 580224"/>
              <a:gd name="connsiteY16" fmla="*/ 416051 h 626924"/>
              <a:gd name="connsiteX17" fmla="*/ 21895 w 580224"/>
              <a:gd name="connsiteY17" fmla="*/ 448897 h 626924"/>
              <a:gd name="connsiteX18" fmla="*/ 54738 w 580224"/>
              <a:gd name="connsiteY18" fmla="*/ 481743 h 626924"/>
              <a:gd name="connsiteX19" fmla="*/ 87581 w 580224"/>
              <a:gd name="connsiteY19" fmla="*/ 547436 h 626924"/>
              <a:gd name="connsiteX20" fmla="*/ 208005 w 580224"/>
              <a:gd name="connsiteY20" fmla="*/ 624077 h 626924"/>
              <a:gd name="connsiteX21" fmla="*/ 470747 w 580224"/>
              <a:gd name="connsiteY21" fmla="*/ 602179 h 62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80224" h="626924">
                <a:moveTo>
                  <a:pt x="394114" y="624077"/>
                </a:moveTo>
                <a:cubicBezTo>
                  <a:pt x="414936" y="619912"/>
                  <a:pt x="459252" y="613402"/>
                  <a:pt x="481695" y="602179"/>
                </a:cubicBezTo>
                <a:cubicBezTo>
                  <a:pt x="509318" y="588366"/>
                  <a:pt x="516067" y="578753"/>
                  <a:pt x="536433" y="558384"/>
                </a:cubicBezTo>
                <a:cubicBezTo>
                  <a:pt x="540082" y="547435"/>
                  <a:pt x="542220" y="535861"/>
                  <a:pt x="547381" y="525538"/>
                </a:cubicBezTo>
                <a:cubicBezTo>
                  <a:pt x="589826" y="440640"/>
                  <a:pt x="552706" y="542406"/>
                  <a:pt x="580224" y="459846"/>
                </a:cubicBezTo>
                <a:cubicBezTo>
                  <a:pt x="576575" y="383205"/>
                  <a:pt x="575647" y="306386"/>
                  <a:pt x="569276" y="229923"/>
                </a:cubicBezTo>
                <a:cubicBezTo>
                  <a:pt x="566181" y="192781"/>
                  <a:pt x="556545" y="200322"/>
                  <a:pt x="536433" y="175179"/>
                </a:cubicBezTo>
                <a:cubicBezTo>
                  <a:pt x="528214" y="164904"/>
                  <a:pt x="520422" y="154102"/>
                  <a:pt x="514538" y="142333"/>
                </a:cubicBezTo>
                <a:cubicBezTo>
                  <a:pt x="509377" y="132010"/>
                  <a:pt x="510799" y="118499"/>
                  <a:pt x="503590" y="109487"/>
                </a:cubicBezTo>
                <a:cubicBezTo>
                  <a:pt x="484665" y="85829"/>
                  <a:pt x="425133" y="72383"/>
                  <a:pt x="405062" y="65692"/>
                </a:cubicBezTo>
                <a:lnTo>
                  <a:pt x="372219" y="54744"/>
                </a:lnTo>
                <a:cubicBezTo>
                  <a:pt x="361271" y="51094"/>
                  <a:pt x="350571" y="46594"/>
                  <a:pt x="339376" y="43795"/>
                </a:cubicBezTo>
                <a:cubicBezTo>
                  <a:pt x="310182" y="36496"/>
                  <a:pt x="281303" y="27800"/>
                  <a:pt x="251795" y="21898"/>
                </a:cubicBezTo>
                <a:cubicBezTo>
                  <a:pt x="185741" y="8686"/>
                  <a:pt x="214709" y="16834"/>
                  <a:pt x="164214" y="0"/>
                </a:cubicBezTo>
                <a:cubicBezTo>
                  <a:pt x="133006" y="3468"/>
                  <a:pt x="53983" y="754"/>
                  <a:pt x="21895" y="32846"/>
                </a:cubicBezTo>
                <a:cubicBezTo>
                  <a:pt x="10355" y="44387"/>
                  <a:pt x="7298" y="62043"/>
                  <a:pt x="0" y="76641"/>
                </a:cubicBezTo>
                <a:cubicBezTo>
                  <a:pt x="3649" y="189778"/>
                  <a:pt x="4301" y="303051"/>
                  <a:pt x="10947" y="416051"/>
                </a:cubicBezTo>
                <a:cubicBezTo>
                  <a:pt x="11625" y="427572"/>
                  <a:pt x="15494" y="439294"/>
                  <a:pt x="21895" y="448897"/>
                </a:cubicBezTo>
                <a:cubicBezTo>
                  <a:pt x="30483" y="461780"/>
                  <a:pt x="43790" y="470794"/>
                  <a:pt x="54738" y="481743"/>
                </a:cubicBezTo>
                <a:cubicBezTo>
                  <a:pt x="65686" y="503641"/>
                  <a:pt x="71039" y="529388"/>
                  <a:pt x="87581" y="547436"/>
                </a:cubicBezTo>
                <a:cubicBezTo>
                  <a:pt x="140827" y="605528"/>
                  <a:pt x="154319" y="606179"/>
                  <a:pt x="208005" y="624077"/>
                </a:cubicBezTo>
                <a:cubicBezTo>
                  <a:pt x="457004" y="612757"/>
                  <a:pt x="376973" y="649072"/>
                  <a:pt x="470747" y="602179"/>
                </a:cubicBez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362567" y="4948818"/>
            <a:ext cx="416010" cy="492692"/>
          </a:xfrm>
          <a:custGeom>
            <a:avLst/>
            <a:gdLst>
              <a:gd name="connsiteX0" fmla="*/ 317481 w 416010"/>
              <a:gd name="connsiteY0" fmla="*/ 492692 h 492692"/>
              <a:gd name="connsiteX1" fmla="*/ 339377 w 416010"/>
              <a:gd name="connsiteY1" fmla="*/ 437949 h 492692"/>
              <a:gd name="connsiteX2" fmla="*/ 350324 w 416010"/>
              <a:gd name="connsiteY2" fmla="*/ 405103 h 492692"/>
              <a:gd name="connsiteX3" fmla="*/ 394115 w 416010"/>
              <a:gd name="connsiteY3" fmla="*/ 284667 h 492692"/>
              <a:gd name="connsiteX4" fmla="*/ 416010 w 416010"/>
              <a:gd name="connsiteY4" fmla="*/ 208026 h 492692"/>
              <a:gd name="connsiteX5" fmla="*/ 405062 w 416010"/>
              <a:gd name="connsiteY5" fmla="*/ 131385 h 492692"/>
              <a:gd name="connsiteX6" fmla="*/ 394115 w 416010"/>
              <a:gd name="connsiteY6" fmla="*/ 98539 h 492692"/>
              <a:gd name="connsiteX7" fmla="*/ 350324 w 416010"/>
              <a:gd name="connsiteY7" fmla="*/ 65692 h 492692"/>
              <a:gd name="connsiteX8" fmla="*/ 317481 w 416010"/>
              <a:gd name="connsiteY8" fmla="*/ 54744 h 492692"/>
              <a:gd name="connsiteX9" fmla="*/ 218953 w 416010"/>
              <a:gd name="connsiteY9" fmla="*/ 0 h 492692"/>
              <a:gd name="connsiteX10" fmla="*/ 43791 w 416010"/>
              <a:gd name="connsiteY10" fmla="*/ 32846 h 492692"/>
              <a:gd name="connsiteX11" fmla="*/ 21896 w 416010"/>
              <a:gd name="connsiteY11" fmla="*/ 54744 h 492692"/>
              <a:gd name="connsiteX12" fmla="*/ 10948 w 416010"/>
              <a:gd name="connsiteY12" fmla="*/ 131385 h 492692"/>
              <a:gd name="connsiteX13" fmla="*/ 0 w 416010"/>
              <a:gd name="connsiteY13" fmla="*/ 164231 h 492692"/>
              <a:gd name="connsiteX14" fmla="*/ 10948 w 416010"/>
              <a:gd name="connsiteY14" fmla="*/ 306564 h 492692"/>
              <a:gd name="connsiteX15" fmla="*/ 21896 w 416010"/>
              <a:gd name="connsiteY15" fmla="*/ 339410 h 492692"/>
              <a:gd name="connsiteX16" fmla="*/ 76634 w 416010"/>
              <a:gd name="connsiteY16" fmla="*/ 350359 h 492692"/>
              <a:gd name="connsiteX17" fmla="*/ 164215 w 416010"/>
              <a:gd name="connsiteY17" fmla="*/ 361308 h 492692"/>
              <a:gd name="connsiteX18" fmla="*/ 197057 w 416010"/>
              <a:gd name="connsiteY18" fmla="*/ 372256 h 492692"/>
              <a:gd name="connsiteX19" fmla="*/ 208005 w 416010"/>
              <a:gd name="connsiteY19" fmla="*/ 416051 h 492692"/>
              <a:gd name="connsiteX20" fmla="*/ 218953 w 416010"/>
              <a:gd name="connsiteY20" fmla="*/ 448897 h 492692"/>
              <a:gd name="connsiteX21" fmla="*/ 273691 w 416010"/>
              <a:gd name="connsiteY21" fmla="*/ 437949 h 492692"/>
              <a:gd name="connsiteX22" fmla="*/ 295586 w 416010"/>
              <a:gd name="connsiteY22" fmla="*/ 416051 h 492692"/>
              <a:gd name="connsiteX23" fmla="*/ 350324 w 416010"/>
              <a:gd name="connsiteY23" fmla="*/ 383205 h 49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16010" h="492692">
                <a:moveTo>
                  <a:pt x="317481" y="492692"/>
                </a:moveTo>
                <a:cubicBezTo>
                  <a:pt x="324780" y="474444"/>
                  <a:pt x="332477" y="456351"/>
                  <a:pt x="339377" y="437949"/>
                </a:cubicBezTo>
                <a:cubicBezTo>
                  <a:pt x="343429" y="427143"/>
                  <a:pt x="346272" y="415909"/>
                  <a:pt x="350324" y="405103"/>
                </a:cubicBezTo>
                <a:cubicBezTo>
                  <a:pt x="366643" y="361579"/>
                  <a:pt x="382619" y="330657"/>
                  <a:pt x="394115" y="284667"/>
                </a:cubicBezTo>
                <a:cubicBezTo>
                  <a:pt x="407861" y="229676"/>
                  <a:pt x="400304" y="255147"/>
                  <a:pt x="416010" y="208026"/>
                </a:cubicBezTo>
                <a:cubicBezTo>
                  <a:pt x="412361" y="182479"/>
                  <a:pt x="410123" y="156690"/>
                  <a:pt x="405062" y="131385"/>
                </a:cubicBezTo>
                <a:cubicBezTo>
                  <a:pt x="402799" y="120068"/>
                  <a:pt x="401503" y="107405"/>
                  <a:pt x="394115" y="98539"/>
                </a:cubicBezTo>
                <a:cubicBezTo>
                  <a:pt x="382434" y="84521"/>
                  <a:pt x="366166" y="74746"/>
                  <a:pt x="350324" y="65692"/>
                </a:cubicBezTo>
                <a:cubicBezTo>
                  <a:pt x="340305" y="59966"/>
                  <a:pt x="328429" y="58393"/>
                  <a:pt x="317481" y="54744"/>
                </a:cubicBezTo>
                <a:cubicBezTo>
                  <a:pt x="242194" y="4547"/>
                  <a:pt x="276761" y="19272"/>
                  <a:pt x="218953" y="0"/>
                </a:cubicBezTo>
                <a:cubicBezTo>
                  <a:pt x="111819" y="8242"/>
                  <a:pt x="102864" y="-14417"/>
                  <a:pt x="43791" y="32846"/>
                </a:cubicBezTo>
                <a:cubicBezTo>
                  <a:pt x="35731" y="39295"/>
                  <a:pt x="29194" y="47445"/>
                  <a:pt x="21896" y="54744"/>
                </a:cubicBezTo>
                <a:cubicBezTo>
                  <a:pt x="18247" y="80291"/>
                  <a:pt x="16009" y="106080"/>
                  <a:pt x="10948" y="131385"/>
                </a:cubicBezTo>
                <a:cubicBezTo>
                  <a:pt x="8685" y="142702"/>
                  <a:pt x="0" y="152690"/>
                  <a:pt x="0" y="164231"/>
                </a:cubicBezTo>
                <a:cubicBezTo>
                  <a:pt x="0" y="211815"/>
                  <a:pt x="5046" y="259347"/>
                  <a:pt x="10948" y="306564"/>
                </a:cubicBezTo>
                <a:cubicBezTo>
                  <a:pt x="12379" y="318016"/>
                  <a:pt x="12294" y="333008"/>
                  <a:pt x="21896" y="339410"/>
                </a:cubicBezTo>
                <a:cubicBezTo>
                  <a:pt x="37378" y="349732"/>
                  <a:pt x="58243" y="347529"/>
                  <a:pt x="76634" y="350359"/>
                </a:cubicBezTo>
                <a:cubicBezTo>
                  <a:pt x="105713" y="354833"/>
                  <a:pt x="135021" y="357658"/>
                  <a:pt x="164215" y="361308"/>
                </a:cubicBezTo>
                <a:cubicBezTo>
                  <a:pt x="175162" y="364957"/>
                  <a:pt x="189849" y="363245"/>
                  <a:pt x="197057" y="372256"/>
                </a:cubicBezTo>
                <a:cubicBezTo>
                  <a:pt x="206457" y="384007"/>
                  <a:pt x="203871" y="401582"/>
                  <a:pt x="208005" y="416051"/>
                </a:cubicBezTo>
                <a:cubicBezTo>
                  <a:pt x="211175" y="427148"/>
                  <a:pt x="215304" y="437948"/>
                  <a:pt x="218953" y="448897"/>
                </a:cubicBezTo>
                <a:cubicBezTo>
                  <a:pt x="237199" y="445248"/>
                  <a:pt x="256588" y="445279"/>
                  <a:pt x="273691" y="437949"/>
                </a:cubicBezTo>
                <a:cubicBezTo>
                  <a:pt x="283178" y="433883"/>
                  <a:pt x="286354" y="420668"/>
                  <a:pt x="295586" y="416051"/>
                </a:cubicBezTo>
                <a:cubicBezTo>
                  <a:pt x="355911" y="385886"/>
                  <a:pt x="327975" y="427911"/>
                  <a:pt x="350324" y="383205"/>
                </a:cubicBez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79046" y="2731944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33681" y="3293906"/>
            <a:ext cx="770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Presidio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49189" y="3135135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8057" y="4412040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6514" y="4473595"/>
            <a:ext cx="26415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Burleigh Murray </a:t>
            </a:r>
            <a:r>
              <a:rPr lang="en-US" sz="1400" dirty="0" smtClean="0">
                <a:solidFill>
                  <a:srgbClr val="FF0000"/>
                </a:solidFill>
              </a:rPr>
              <a:t>Ranch </a:t>
            </a:r>
            <a:r>
              <a:rPr lang="en-US" sz="1400" dirty="0">
                <a:solidFill>
                  <a:srgbClr val="FF0000"/>
                </a:solidFill>
              </a:rPr>
              <a:t>State Park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69617" y="2837767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54054" y="2850292"/>
            <a:ext cx="1069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Angle Island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06648" y="3319801"/>
            <a:ext cx="1292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r>
              <a:rPr lang="en-US" dirty="0" smtClean="0"/>
              <a:t>  </a:t>
            </a:r>
            <a:r>
              <a:rPr lang="en-US" sz="1400" dirty="0" smtClean="0">
                <a:solidFill>
                  <a:srgbClr val="FF0000"/>
                </a:solidFill>
              </a:rPr>
              <a:t>Chabot Park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22178" y="3006391"/>
            <a:ext cx="1460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r>
              <a:rPr lang="en-US" dirty="0" smtClean="0"/>
              <a:t>  </a:t>
            </a:r>
            <a:r>
              <a:rPr lang="en-US" sz="1400" dirty="0" smtClean="0">
                <a:solidFill>
                  <a:srgbClr val="FF0000"/>
                </a:solidFill>
              </a:rPr>
              <a:t>Redwood Park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6130667" y="1478076"/>
            <a:ext cx="974339" cy="938777"/>
          </a:xfrm>
          <a:custGeom>
            <a:avLst/>
            <a:gdLst>
              <a:gd name="connsiteX0" fmla="*/ 416010 w 974339"/>
              <a:gd name="connsiteY0" fmla="*/ 930641 h 938777"/>
              <a:gd name="connsiteX1" fmla="*/ 361272 w 974339"/>
              <a:gd name="connsiteY1" fmla="*/ 919692 h 938777"/>
              <a:gd name="connsiteX2" fmla="*/ 262743 w 974339"/>
              <a:gd name="connsiteY2" fmla="*/ 908743 h 938777"/>
              <a:gd name="connsiteX3" fmla="*/ 197058 w 974339"/>
              <a:gd name="connsiteY3" fmla="*/ 886846 h 938777"/>
              <a:gd name="connsiteX4" fmla="*/ 164215 w 974339"/>
              <a:gd name="connsiteY4" fmla="*/ 875897 h 938777"/>
              <a:gd name="connsiteX5" fmla="*/ 131372 w 974339"/>
              <a:gd name="connsiteY5" fmla="*/ 854000 h 938777"/>
              <a:gd name="connsiteX6" fmla="*/ 87581 w 974339"/>
              <a:gd name="connsiteY6" fmla="*/ 810205 h 938777"/>
              <a:gd name="connsiteX7" fmla="*/ 54739 w 974339"/>
              <a:gd name="connsiteY7" fmla="*/ 799256 h 938777"/>
              <a:gd name="connsiteX8" fmla="*/ 10948 w 974339"/>
              <a:gd name="connsiteY8" fmla="*/ 711667 h 938777"/>
              <a:gd name="connsiteX9" fmla="*/ 0 w 974339"/>
              <a:gd name="connsiteY9" fmla="*/ 678820 h 938777"/>
              <a:gd name="connsiteX10" fmla="*/ 10948 w 974339"/>
              <a:gd name="connsiteY10" fmla="*/ 547436 h 938777"/>
              <a:gd name="connsiteX11" fmla="*/ 21896 w 974339"/>
              <a:gd name="connsiteY11" fmla="*/ 197077 h 938777"/>
              <a:gd name="connsiteX12" fmla="*/ 54739 w 974339"/>
              <a:gd name="connsiteY12" fmla="*/ 98539 h 938777"/>
              <a:gd name="connsiteX13" fmla="*/ 76634 w 974339"/>
              <a:gd name="connsiteY13" fmla="*/ 32846 h 938777"/>
              <a:gd name="connsiteX14" fmla="*/ 153267 w 974339"/>
              <a:gd name="connsiteY14" fmla="*/ 10949 h 938777"/>
              <a:gd name="connsiteX15" fmla="*/ 229900 w 974339"/>
              <a:gd name="connsiteY15" fmla="*/ 0 h 938777"/>
              <a:gd name="connsiteX16" fmla="*/ 437905 w 974339"/>
              <a:gd name="connsiteY16" fmla="*/ 10949 h 938777"/>
              <a:gd name="connsiteX17" fmla="*/ 503591 w 974339"/>
              <a:gd name="connsiteY17" fmla="*/ 21898 h 938777"/>
              <a:gd name="connsiteX18" fmla="*/ 689701 w 974339"/>
              <a:gd name="connsiteY18" fmla="*/ 43795 h 938777"/>
              <a:gd name="connsiteX19" fmla="*/ 777282 w 974339"/>
              <a:gd name="connsiteY19" fmla="*/ 87590 h 938777"/>
              <a:gd name="connsiteX20" fmla="*/ 799177 w 974339"/>
              <a:gd name="connsiteY20" fmla="*/ 120436 h 938777"/>
              <a:gd name="connsiteX21" fmla="*/ 853915 w 974339"/>
              <a:gd name="connsiteY21" fmla="*/ 153282 h 938777"/>
              <a:gd name="connsiteX22" fmla="*/ 875810 w 974339"/>
              <a:gd name="connsiteY22" fmla="*/ 175180 h 938777"/>
              <a:gd name="connsiteX23" fmla="*/ 908653 w 974339"/>
              <a:gd name="connsiteY23" fmla="*/ 251821 h 938777"/>
              <a:gd name="connsiteX24" fmla="*/ 930548 w 974339"/>
              <a:gd name="connsiteY24" fmla="*/ 306564 h 938777"/>
              <a:gd name="connsiteX25" fmla="*/ 952443 w 974339"/>
              <a:gd name="connsiteY25" fmla="*/ 350359 h 938777"/>
              <a:gd name="connsiteX26" fmla="*/ 974339 w 974339"/>
              <a:gd name="connsiteY26" fmla="*/ 448897 h 938777"/>
              <a:gd name="connsiteX27" fmla="*/ 941496 w 974339"/>
              <a:gd name="connsiteY27" fmla="*/ 755461 h 938777"/>
              <a:gd name="connsiteX28" fmla="*/ 930548 w 974339"/>
              <a:gd name="connsiteY28" fmla="*/ 788308 h 938777"/>
              <a:gd name="connsiteX29" fmla="*/ 908653 w 974339"/>
              <a:gd name="connsiteY29" fmla="*/ 821154 h 938777"/>
              <a:gd name="connsiteX30" fmla="*/ 897705 w 974339"/>
              <a:gd name="connsiteY30" fmla="*/ 854000 h 938777"/>
              <a:gd name="connsiteX31" fmla="*/ 810124 w 974339"/>
              <a:gd name="connsiteY31" fmla="*/ 897795 h 938777"/>
              <a:gd name="connsiteX32" fmla="*/ 667805 w 974339"/>
              <a:gd name="connsiteY32" fmla="*/ 919692 h 938777"/>
              <a:gd name="connsiteX33" fmla="*/ 416010 w 974339"/>
              <a:gd name="connsiteY33" fmla="*/ 930641 h 93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74339" h="938777">
                <a:moveTo>
                  <a:pt x="416010" y="930641"/>
                </a:moveTo>
                <a:cubicBezTo>
                  <a:pt x="364921" y="930641"/>
                  <a:pt x="379692" y="922324"/>
                  <a:pt x="361272" y="919692"/>
                </a:cubicBezTo>
                <a:cubicBezTo>
                  <a:pt x="328559" y="915018"/>
                  <a:pt x="295146" y="915224"/>
                  <a:pt x="262743" y="908743"/>
                </a:cubicBezTo>
                <a:cubicBezTo>
                  <a:pt x="240112" y="904216"/>
                  <a:pt x="218953" y="894145"/>
                  <a:pt x="197058" y="886846"/>
                </a:cubicBezTo>
                <a:cubicBezTo>
                  <a:pt x="186110" y="883196"/>
                  <a:pt x="173817" y="882299"/>
                  <a:pt x="164215" y="875897"/>
                </a:cubicBezTo>
                <a:cubicBezTo>
                  <a:pt x="153267" y="868598"/>
                  <a:pt x="141362" y="862563"/>
                  <a:pt x="131372" y="854000"/>
                </a:cubicBezTo>
                <a:cubicBezTo>
                  <a:pt x="115698" y="840564"/>
                  <a:pt x="107166" y="816734"/>
                  <a:pt x="87581" y="810205"/>
                </a:cubicBezTo>
                <a:lnTo>
                  <a:pt x="54739" y="799256"/>
                </a:lnTo>
                <a:cubicBezTo>
                  <a:pt x="16522" y="761037"/>
                  <a:pt x="36107" y="787152"/>
                  <a:pt x="10948" y="711667"/>
                </a:cubicBezTo>
                <a:lnTo>
                  <a:pt x="0" y="678820"/>
                </a:lnTo>
                <a:cubicBezTo>
                  <a:pt x="3649" y="635025"/>
                  <a:pt x="8953" y="591337"/>
                  <a:pt x="10948" y="547436"/>
                </a:cubicBezTo>
                <a:cubicBezTo>
                  <a:pt x="16253" y="430713"/>
                  <a:pt x="10551" y="313368"/>
                  <a:pt x="21896" y="197077"/>
                </a:cubicBezTo>
                <a:cubicBezTo>
                  <a:pt x="25258" y="162618"/>
                  <a:pt x="43791" y="131385"/>
                  <a:pt x="54739" y="98539"/>
                </a:cubicBezTo>
                <a:cubicBezTo>
                  <a:pt x="54739" y="98538"/>
                  <a:pt x="76633" y="32846"/>
                  <a:pt x="76634" y="32846"/>
                </a:cubicBezTo>
                <a:cubicBezTo>
                  <a:pt x="104769" y="23467"/>
                  <a:pt x="123031" y="16447"/>
                  <a:pt x="153267" y="10949"/>
                </a:cubicBezTo>
                <a:cubicBezTo>
                  <a:pt x="178654" y="6332"/>
                  <a:pt x="204356" y="3650"/>
                  <a:pt x="229900" y="0"/>
                </a:cubicBezTo>
                <a:cubicBezTo>
                  <a:pt x="299235" y="3650"/>
                  <a:pt x="368695" y="5412"/>
                  <a:pt x="437905" y="10949"/>
                </a:cubicBezTo>
                <a:cubicBezTo>
                  <a:pt x="460032" y="12719"/>
                  <a:pt x="481617" y="18759"/>
                  <a:pt x="503591" y="21898"/>
                </a:cubicBezTo>
                <a:cubicBezTo>
                  <a:pt x="556222" y="29417"/>
                  <a:pt x="638016" y="38051"/>
                  <a:pt x="689701" y="43795"/>
                </a:cubicBezTo>
                <a:cubicBezTo>
                  <a:pt x="741871" y="61187"/>
                  <a:pt x="749491" y="52848"/>
                  <a:pt x="777282" y="87590"/>
                </a:cubicBezTo>
                <a:cubicBezTo>
                  <a:pt x="785501" y="97865"/>
                  <a:pt x="789187" y="111872"/>
                  <a:pt x="799177" y="120436"/>
                </a:cubicBezTo>
                <a:cubicBezTo>
                  <a:pt x="815332" y="134285"/>
                  <a:pt x="836600" y="140913"/>
                  <a:pt x="853915" y="153282"/>
                </a:cubicBezTo>
                <a:cubicBezTo>
                  <a:pt x="862314" y="159282"/>
                  <a:pt x="868512" y="167881"/>
                  <a:pt x="875810" y="175180"/>
                </a:cubicBezTo>
                <a:cubicBezTo>
                  <a:pt x="898297" y="242645"/>
                  <a:pt x="872578" y="170643"/>
                  <a:pt x="908653" y="251821"/>
                </a:cubicBezTo>
                <a:cubicBezTo>
                  <a:pt x="916634" y="269781"/>
                  <a:pt x="922567" y="288604"/>
                  <a:pt x="930548" y="306564"/>
                </a:cubicBezTo>
                <a:cubicBezTo>
                  <a:pt x="937176" y="321479"/>
                  <a:pt x="946713" y="335077"/>
                  <a:pt x="952443" y="350359"/>
                </a:cubicBezTo>
                <a:cubicBezTo>
                  <a:pt x="959069" y="368030"/>
                  <a:pt x="971366" y="434031"/>
                  <a:pt x="974339" y="448897"/>
                </a:cubicBezTo>
                <a:cubicBezTo>
                  <a:pt x="962282" y="593596"/>
                  <a:pt x="971859" y="649178"/>
                  <a:pt x="941496" y="755461"/>
                </a:cubicBezTo>
                <a:cubicBezTo>
                  <a:pt x="938326" y="766558"/>
                  <a:pt x="935709" y="777985"/>
                  <a:pt x="930548" y="788308"/>
                </a:cubicBezTo>
                <a:cubicBezTo>
                  <a:pt x="924664" y="800077"/>
                  <a:pt x="914537" y="809385"/>
                  <a:pt x="908653" y="821154"/>
                </a:cubicBezTo>
                <a:cubicBezTo>
                  <a:pt x="903492" y="831477"/>
                  <a:pt x="904914" y="844988"/>
                  <a:pt x="897705" y="854000"/>
                </a:cubicBezTo>
                <a:cubicBezTo>
                  <a:pt x="883714" y="871490"/>
                  <a:pt x="824501" y="893874"/>
                  <a:pt x="810124" y="897795"/>
                </a:cubicBezTo>
                <a:cubicBezTo>
                  <a:pt x="793423" y="902350"/>
                  <a:pt x="679880" y="917967"/>
                  <a:pt x="667805" y="919692"/>
                </a:cubicBezTo>
                <a:cubicBezTo>
                  <a:pt x="562262" y="954877"/>
                  <a:pt x="467099" y="930641"/>
                  <a:pt x="416010" y="930641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2660271" y="2319517"/>
            <a:ext cx="251803" cy="393396"/>
          </a:xfrm>
          <a:custGeom>
            <a:avLst/>
            <a:gdLst>
              <a:gd name="connsiteX0" fmla="*/ 218952 w 251803"/>
              <a:gd name="connsiteY0" fmla="*/ 330072 h 393396"/>
              <a:gd name="connsiteX1" fmla="*/ 186110 w 251803"/>
              <a:gd name="connsiteY1" fmla="*/ 384816 h 393396"/>
              <a:gd name="connsiteX2" fmla="*/ 65686 w 251803"/>
              <a:gd name="connsiteY2" fmla="*/ 308175 h 393396"/>
              <a:gd name="connsiteX3" fmla="*/ 43790 w 251803"/>
              <a:gd name="connsiteY3" fmla="*/ 286278 h 393396"/>
              <a:gd name="connsiteX4" fmla="*/ 21895 w 251803"/>
              <a:gd name="connsiteY4" fmla="*/ 220585 h 393396"/>
              <a:gd name="connsiteX5" fmla="*/ 10948 w 251803"/>
              <a:gd name="connsiteY5" fmla="*/ 187739 h 393396"/>
              <a:gd name="connsiteX6" fmla="*/ 0 w 251803"/>
              <a:gd name="connsiteY6" fmla="*/ 143944 h 393396"/>
              <a:gd name="connsiteX7" fmla="*/ 10948 w 251803"/>
              <a:gd name="connsiteY7" fmla="*/ 34457 h 393396"/>
              <a:gd name="connsiteX8" fmla="*/ 32843 w 251803"/>
              <a:gd name="connsiteY8" fmla="*/ 1611 h 393396"/>
              <a:gd name="connsiteX9" fmla="*/ 164214 w 251803"/>
              <a:gd name="connsiteY9" fmla="*/ 12560 h 393396"/>
              <a:gd name="connsiteX10" fmla="*/ 229900 w 251803"/>
              <a:gd name="connsiteY10" fmla="*/ 176790 h 393396"/>
              <a:gd name="connsiteX11" fmla="*/ 240848 w 251803"/>
              <a:gd name="connsiteY11" fmla="*/ 308175 h 393396"/>
              <a:gd name="connsiteX12" fmla="*/ 251795 w 251803"/>
              <a:gd name="connsiteY12" fmla="*/ 373867 h 3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03" h="393396">
                <a:moveTo>
                  <a:pt x="218952" y="330072"/>
                </a:moveTo>
                <a:cubicBezTo>
                  <a:pt x="208005" y="348320"/>
                  <a:pt x="205868" y="376912"/>
                  <a:pt x="186110" y="384816"/>
                </a:cubicBezTo>
                <a:cubicBezTo>
                  <a:pt x="102893" y="418106"/>
                  <a:pt x="103933" y="346424"/>
                  <a:pt x="65686" y="308175"/>
                </a:cubicBezTo>
                <a:lnTo>
                  <a:pt x="43790" y="286278"/>
                </a:lnTo>
                <a:lnTo>
                  <a:pt x="21895" y="220585"/>
                </a:lnTo>
                <a:cubicBezTo>
                  <a:pt x="18246" y="209636"/>
                  <a:pt x="13747" y="198935"/>
                  <a:pt x="10948" y="187739"/>
                </a:cubicBezTo>
                <a:lnTo>
                  <a:pt x="0" y="143944"/>
                </a:lnTo>
                <a:cubicBezTo>
                  <a:pt x="3649" y="107448"/>
                  <a:pt x="2701" y="70196"/>
                  <a:pt x="10948" y="34457"/>
                </a:cubicBezTo>
                <a:cubicBezTo>
                  <a:pt x="13906" y="21636"/>
                  <a:pt x="19817" y="3472"/>
                  <a:pt x="32843" y="1611"/>
                </a:cubicBezTo>
                <a:cubicBezTo>
                  <a:pt x="76343" y="-4604"/>
                  <a:pt x="120424" y="8910"/>
                  <a:pt x="164214" y="12560"/>
                </a:cubicBezTo>
                <a:cubicBezTo>
                  <a:pt x="236856" y="85208"/>
                  <a:pt x="204312" y="36044"/>
                  <a:pt x="229900" y="176790"/>
                </a:cubicBezTo>
                <a:cubicBezTo>
                  <a:pt x="233549" y="220585"/>
                  <a:pt x="235714" y="264529"/>
                  <a:pt x="240848" y="308175"/>
                </a:cubicBezTo>
                <a:cubicBezTo>
                  <a:pt x="252511" y="407318"/>
                  <a:pt x="251795" y="336305"/>
                  <a:pt x="251795" y="373867"/>
                </a:cubicBez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981519" y="1620409"/>
            <a:ext cx="908653" cy="1062026"/>
          </a:xfrm>
          <a:custGeom>
            <a:avLst/>
            <a:gdLst>
              <a:gd name="connsiteX0" fmla="*/ 908653 w 908653"/>
              <a:gd name="connsiteY0" fmla="*/ 1062026 h 1062026"/>
              <a:gd name="connsiteX1" fmla="*/ 897705 w 908653"/>
              <a:gd name="connsiteY1" fmla="*/ 1007282 h 1062026"/>
              <a:gd name="connsiteX2" fmla="*/ 864862 w 908653"/>
              <a:gd name="connsiteY2" fmla="*/ 952539 h 1062026"/>
              <a:gd name="connsiteX3" fmla="*/ 799177 w 908653"/>
              <a:gd name="connsiteY3" fmla="*/ 930641 h 1062026"/>
              <a:gd name="connsiteX4" fmla="*/ 766334 w 908653"/>
              <a:gd name="connsiteY4" fmla="*/ 919692 h 1062026"/>
              <a:gd name="connsiteX5" fmla="*/ 711596 w 908653"/>
              <a:gd name="connsiteY5" fmla="*/ 930641 h 1062026"/>
              <a:gd name="connsiteX6" fmla="*/ 689700 w 908653"/>
              <a:gd name="connsiteY6" fmla="*/ 952539 h 1062026"/>
              <a:gd name="connsiteX7" fmla="*/ 656858 w 908653"/>
              <a:gd name="connsiteY7" fmla="*/ 963487 h 1062026"/>
              <a:gd name="connsiteX8" fmla="*/ 624015 w 908653"/>
              <a:gd name="connsiteY8" fmla="*/ 897795 h 1062026"/>
              <a:gd name="connsiteX9" fmla="*/ 591172 w 908653"/>
              <a:gd name="connsiteY9" fmla="*/ 832103 h 1062026"/>
              <a:gd name="connsiteX10" fmla="*/ 547381 w 908653"/>
              <a:gd name="connsiteY10" fmla="*/ 788308 h 1062026"/>
              <a:gd name="connsiteX11" fmla="*/ 503591 w 908653"/>
              <a:gd name="connsiteY11" fmla="*/ 733564 h 1062026"/>
              <a:gd name="connsiteX12" fmla="*/ 437905 w 908653"/>
              <a:gd name="connsiteY12" fmla="*/ 711667 h 1062026"/>
              <a:gd name="connsiteX13" fmla="*/ 372219 w 908653"/>
              <a:gd name="connsiteY13" fmla="*/ 689769 h 1062026"/>
              <a:gd name="connsiteX14" fmla="*/ 339377 w 908653"/>
              <a:gd name="connsiteY14" fmla="*/ 678821 h 1062026"/>
              <a:gd name="connsiteX15" fmla="*/ 262743 w 908653"/>
              <a:gd name="connsiteY15" fmla="*/ 656923 h 1062026"/>
              <a:gd name="connsiteX16" fmla="*/ 197057 w 908653"/>
              <a:gd name="connsiteY16" fmla="*/ 667872 h 1062026"/>
              <a:gd name="connsiteX17" fmla="*/ 164215 w 908653"/>
              <a:gd name="connsiteY17" fmla="*/ 678821 h 1062026"/>
              <a:gd name="connsiteX18" fmla="*/ 142319 w 908653"/>
              <a:gd name="connsiteY18" fmla="*/ 744513 h 1062026"/>
              <a:gd name="connsiteX19" fmla="*/ 153267 w 908653"/>
              <a:gd name="connsiteY19" fmla="*/ 864949 h 1062026"/>
              <a:gd name="connsiteX20" fmla="*/ 175162 w 908653"/>
              <a:gd name="connsiteY20" fmla="*/ 897795 h 1062026"/>
              <a:gd name="connsiteX21" fmla="*/ 0 w 908653"/>
              <a:gd name="connsiteY21" fmla="*/ 864949 h 1062026"/>
              <a:gd name="connsiteX22" fmla="*/ 21896 w 908653"/>
              <a:gd name="connsiteY22" fmla="*/ 843051 h 1062026"/>
              <a:gd name="connsiteX23" fmla="*/ 87581 w 908653"/>
              <a:gd name="connsiteY23" fmla="*/ 711667 h 1062026"/>
              <a:gd name="connsiteX24" fmla="*/ 98529 w 908653"/>
              <a:gd name="connsiteY24" fmla="*/ 645975 h 1062026"/>
              <a:gd name="connsiteX25" fmla="*/ 109477 w 908653"/>
              <a:gd name="connsiteY25" fmla="*/ 613128 h 1062026"/>
              <a:gd name="connsiteX26" fmla="*/ 120424 w 908653"/>
              <a:gd name="connsiteY26" fmla="*/ 569334 h 1062026"/>
              <a:gd name="connsiteX27" fmla="*/ 142319 w 908653"/>
              <a:gd name="connsiteY27" fmla="*/ 492693 h 1062026"/>
              <a:gd name="connsiteX28" fmla="*/ 153267 w 908653"/>
              <a:gd name="connsiteY28" fmla="*/ 437949 h 1062026"/>
              <a:gd name="connsiteX29" fmla="*/ 175162 w 908653"/>
              <a:gd name="connsiteY29" fmla="*/ 218975 h 1062026"/>
              <a:gd name="connsiteX30" fmla="*/ 153267 w 908653"/>
              <a:gd name="connsiteY30" fmla="*/ 109488 h 1062026"/>
              <a:gd name="connsiteX31" fmla="*/ 131372 w 908653"/>
              <a:gd name="connsiteY31" fmla="*/ 43795 h 1062026"/>
              <a:gd name="connsiteX32" fmla="*/ 87581 w 908653"/>
              <a:gd name="connsiteY32" fmla="*/ 0 h 106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08653" h="1062026">
                <a:moveTo>
                  <a:pt x="908653" y="1062026"/>
                </a:moveTo>
                <a:cubicBezTo>
                  <a:pt x="905004" y="1043778"/>
                  <a:pt x="902218" y="1025336"/>
                  <a:pt x="897705" y="1007282"/>
                </a:cubicBezTo>
                <a:cubicBezTo>
                  <a:pt x="892354" y="985876"/>
                  <a:pt x="886994" y="963606"/>
                  <a:pt x="864862" y="952539"/>
                </a:cubicBezTo>
                <a:cubicBezTo>
                  <a:pt x="844219" y="942217"/>
                  <a:pt x="821072" y="937940"/>
                  <a:pt x="799177" y="930641"/>
                </a:cubicBezTo>
                <a:lnTo>
                  <a:pt x="766334" y="919692"/>
                </a:lnTo>
                <a:cubicBezTo>
                  <a:pt x="748088" y="923342"/>
                  <a:pt x="728699" y="923310"/>
                  <a:pt x="711596" y="930641"/>
                </a:cubicBezTo>
                <a:cubicBezTo>
                  <a:pt x="702108" y="934708"/>
                  <a:pt x="698551" y="947228"/>
                  <a:pt x="689700" y="952539"/>
                </a:cubicBezTo>
                <a:cubicBezTo>
                  <a:pt x="679805" y="958476"/>
                  <a:pt x="667805" y="959838"/>
                  <a:pt x="656858" y="963487"/>
                </a:cubicBezTo>
                <a:cubicBezTo>
                  <a:pt x="629340" y="880927"/>
                  <a:pt x="666460" y="982693"/>
                  <a:pt x="624015" y="897795"/>
                </a:cubicBezTo>
                <a:cubicBezTo>
                  <a:pt x="600705" y="851171"/>
                  <a:pt x="628819" y="876028"/>
                  <a:pt x="591172" y="832103"/>
                </a:cubicBezTo>
                <a:cubicBezTo>
                  <a:pt x="577738" y="816428"/>
                  <a:pt x="558832" y="805486"/>
                  <a:pt x="547381" y="788308"/>
                </a:cubicBezTo>
                <a:cubicBezTo>
                  <a:pt x="539647" y="776706"/>
                  <a:pt x="519189" y="741364"/>
                  <a:pt x="503591" y="733564"/>
                </a:cubicBezTo>
                <a:cubicBezTo>
                  <a:pt x="482948" y="723242"/>
                  <a:pt x="459800" y="718966"/>
                  <a:pt x="437905" y="711667"/>
                </a:cubicBezTo>
                <a:lnTo>
                  <a:pt x="372219" y="689769"/>
                </a:lnTo>
                <a:cubicBezTo>
                  <a:pt x="361272" y="686120"/>
                  <a:pt x="350572" y="681620"/>
                  <a:pt x="339377" y="678821"/>
                </a:cubicBezTo>
                <a:cubicBezTo>
                  <a:pt x="284391" y="665073"/>
                  <a:pt x="309860" y="672631"/>
                  <a:pt x="262743" y="656923"/>
                </a:cubicBezTo>
                <a:cubicBezTo>
                  <a:pt x="240848" y="660573"/>
                  <a:pt x="218726" y="663056"/>
                  <a:pt x="197057" y="667872"/>
                </a:cubicBezTo>
                <a:cubicBezTo>
                  <a:pt x="185792" y="670376"/>
                  <a:pt x="170922" y="669430"/>
                  <a:pt x="164215" y="678821"/>
                </a:cubicBezTo>
                <a:cubicBezTo>
                  <a:pt x="150800" y="697604"/>
                  <a:pt x="142319" y="744513"/>
                  <a:pt x="142319" y="744513"/>
                </a:cubicBezTo>
                <a:cubicBezTo>
                  <a:pt x="145968" y="784658"/>
                  <a:pt x="144821" y="825533"/>
                  <a:pt x="153267" y="864949"/>
                </a:cubicBezTo>
                <a:cubicBezTo>
                  <a:pt x="156024" y="877815"/>
                  <a:pt x="188255" y="896486"/>
                  <a:pt x="175162" y="897795"/>
                </a:cubicBezTo>
                <a:cubicBezTo>
                  <a:pt x="140347" y="901277"/>
                  <a:pt x="49104" y="877226"/>
                  <a:pt x="0" y="864949"/>
                </a:cubicBezTo>
                <a:cubicBezTo>
                  <a:pt x="7299" y="857650"/>
                  <a:pt x="15703" y="851309"/>
                  <a:pt x="21896" y="843051"/>
                </a:cubicBezTo>
                <a:cubicBezTo>
                  <a:pt x="54321" y="799814"/>
                  <a:pt x="78562" y="765786"/>
                  <a:pt x="87581" y="711667"/>
                </a:cubicBezTo>
                <a:cubicBezTo>
                  <a:pt x="91230" y="689770"/>
                  <a:pt x="93714" y="667646"/>
                  <a:pt x="98529" y="645975"/>
                </a:cubicBezTo>
                <a:cubicBezTo>
                  <a:pt x="101032" y="634709"/>
                  <a:pt x="106307" y="624225"/>
                  <a:pt x="109477" y="613128"/>
                </a:cubicBezTo>
                <a:cubicBezTo>
                  <a:pt x="113610" y="598660"/>
                  <a:pt x="116291" y="583802"/>
                  <a:pt x="120424" y="569334"/>
                </a:cubicBezTo>
                <a:cubicBezTo>
                  <a:pt x="138714" y="505313"/>
                  <a:pt x="125205" y="569716"/>
                  <a:pt x="142319" y="492693"/>
                </a:cubicBezTo>
                <a:cubicBezTo>
                  <a:pt x="146356" y="474527"/>
                  <a:pt x="150438" y="456342"/>
                  <a:pt x="153267" y="437949"/>
                </a:cubicBezTo>
                <a:cubicBezTo>
                  <a:pt x="165194" y="360418"/>
                  <a:pt x="168450" y="299528"/>
                  <a:pt x="175162" y="218975"/>
                </a:cubicBezTo>
                <a:cubicBezTo>
                  <a:pt x="167763" y="174572"/>
                  <a:pt x="165518" y="150328"/>
                  <a:pt x="153267" y="109488"/>
                </a:cubicBezTo>
                <a:cubicBezTo>
                  <a:pt x="146635" y="87379"/>
                  <a:pt x="150577" y="56599"/>
                  <a:pt x="131372" y="43795"/>
                </a:cubicBezTo>
                <a:cubicBezTo>
                  <a:pt x="91739" y="17371"/>
                  <a:pt x="104413" y="33667"/>
                  <a:pt x="87581" y="0"/>
                </a:cubicBezTo>
              </a:path>
            </a:pathLst>
          </a:cu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180618" y="2328099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10946" y="2373108"/>
            <a:ext cx="8771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Pt. Pinole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91432" y="3008430"/>
            <a:ext cx="11750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East Ft. Baker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86177" y="2958679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3" name="Rectangle 2"/>
          <p:cNvSpPr/>
          <p:nvPr/>
        </p:nvSpPr>
        <p:spPr>
          <a:xfrm>
            <a:off x="4540962" y="2762011"/>
            <a:ext cx="9960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Tilden Park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79492" y="1108744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169248" y="1144397"/>
            <a:ext cx="1856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Jack London State Park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619285" y="3195825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56596" y="3230930"/>
            <a:ext cx="1074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Lands End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91859" y="2886176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84915" y="2915899"/>
            <a:ext cx="1581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Strawberry Canyon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599693" y="3191057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•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720090" y="3225892"/>
            <a:ext cx="11085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Mills College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1205" y="160496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• Initial Introduction</a:t>
            </a:r>
          </a:p>
          <a:p>
            <a:pPr marL="0" indent="0">
              <a:buNone/>
            </a:pPr>
            <a:r>
              <a:rPr lang="en-US" dirty="0" smtClean="0"/>
              <a:t>• Planting during the 1870s</a:t>
            </a:r>
          </a:p>
          <a:p>
            <a:pPr marL="0" indent="0">
              <a:buNone/>
            </a:pPr>
            <a:r>
              <a:rPr lang="en-US" dirty="0" smtClean="0"/>
              <a:t>• Planting from 1906-1913</a:t>
            </a:r>
          </a:p>
          <a:p>
            <a:pPr marL="0" indent="0">
              <a:buNone/>
            </a:pPr>
            <a:r>
              <a:rPr lang="en-US" dirty="0" smtClean="0"/>
              <a:t>• Planting in the latter half </a:t>
            </a:r>
          </a:p>
          <a:p>
            <a:pPr marL="0" indent="0">
              <a:buNone/>
            </a:pPr>
            <a:r>
              <a:rPr lang="en-US" dirty="0" smtClean="0"/>
              <a:t>    of the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</p:txBody>
      </p:sp>
    </p:spTree>
    <p:extLst>
      <p:ext uri="{BB962C8B-B14F-4D97-AF65-F5344CB8AC3E}">
        <p14:creationId xmlns:p14="http://schemas.microsoft.com/office/powerpoint/2010/main" val="361562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Initial Introduction of Eucalyptus to California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6928" y="3883619"/>
            <a:ext cx="4462992" cy="2775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846" t="6790" r="20241" b="6850"/>
          <a:stretch/>
        </p:blipFill>
        <p:spPr>
          <a:xfrm>
            <a:off x="5935072" y="3883619"/>
            <a:ext cx="1878652" cy="2753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6403" y="1133599"/>
            <a:ext cx="3325391" cy="25908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/>
          <a:srcRect l="17799" r="19630" b="10541"/>
          <a:stretch/>
        </p:blipFill>
        <p:spPr>
          <a:xfrm>
            <a:off x="5803882" y="1133598"/>
            <a:ext cx="1206955" cy="257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2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Eucalyptus Planting in the 1870s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t="6314" b="23671"/>
          <a:stretch/>
        </p:blipFill>
        <p:spPr>
          <a:xfrm>
            <a:off x="5941386" y="1596076"/>
            <a:ext cx="2745414" cy="22042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3764" t="5466" r="25353" b="5400"/>
          <a:stretch/>
        </p:blipFill>
        <p:spPr>
          <a:xfrm>
            <a:off x="5941386" y="4149237"/>
            <a:ext cx="2769678" cy="21695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014" y="1596076"/>
            <a:ext cx="2868255" cy="21511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129005" y="4167019"/>
            <a:ext cx="2851652" cy="21517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/>
          <a:srcRect b="5985"/>
          <a:stretch/>
        </p:blipFill>
        <p:spPr>
          <a:xfrm>
            <a:off x="3132762" y="1291685"/>
            <a:ext cx="2641802" cy="35995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45584" y="5064414"/>
            <a:ext cx="2001604" cy="125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5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231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Eucalyptus Planting 1906 -1912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018" y="1070286"/>
            <a:ext cx="3354759" cy="3192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8920" y="1070286"/>
            <a:ext cx="2023486" cy="31926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/>
          <a:srcRect b="5253"/>
          <a:stretch/>
        </p:blipFill>
        <p:spPr>
          <a:xfrm>
            <a:off x="3865747" y="1070286"/>
            <a:ext cx="2449725" cy="31926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4037" y="4415510"/>
            <a:ext cx="2459454" cy="20729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65857" y="4415510"/>
            <a:ext cx="2331305" cy="214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Latter Half of the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</a:t>
            </a:r>
            <a:endParaRPr lang="en-US" sz="3200" dirty="0"/>
          </a:p>
        </p:txBody>
      </p:sp>
      <p:sp>
        <p:nvSpPr>
          <p:cNvPr id="8" name="Freeform 7"/>
          <p:cNvSpPr/>
          <p:nvPr/>
        </p:nvSpPr>
        <p:spPr>
          <a:xfrm>
            <a:off x="2781245" y="2319676"/>
            <a:ext cx="188915" cy="190314"/>
          </a:xfrm>
          <a:custGeom>
            <a:avLst/>
            <a:gdLst>
              <a:gd name="connsiteX0" fmla="*/ 167925 w 188915"/>
              <a:gd name="connsiteY0" fmla="*/ 178436 h 190314"/>
              <a:gd name="connsiteX1" fmla="*/ 115448 w 188915"/>
              <a:gd name="connsiteY1" fmla="*/ 188932 h 190314"/>
              <a:gd name="connsiteX2" fmla="*/ 20991 w 188915"/>
              <a:gd name="connsiteY2" fmla="*/ 167940 h 190314"/>
              <a:gd name="connsiteX3" fmla="*/ 0 w 188915"/>
              <a:gd name="connsiteY3" fmla="*/ 83970 h 190314"/>
              <a:gd name="connsiteX4" fmla="*/ 10496 w 188915"/>
              <a:gd name="connsiteY4" fmla="*/ 31488 h 190314"/>
              <a:gd name="connsiteX5" fmla="*/ 73467 w 188915"/>
              <a:gd name="connsiteY5" fmla="*/ 0 h 190314"/>
              <a:gd name="connsiteX6" fmla="*/ 136439 w 188915"/>
              <a:gd name="connsiteY6" fmla="*/ 20992 h 190314"/>
              <a:gd name="connsiteX7" fmla="*/ 188915 w 188915"/>
              <a:gd name="connsiteY7" fmla="*/ 83970 h 190314"/>
              <a:gd name="connsiteX8" fmla="*/ 167925 w 188915"/>
              <a:gd name="connsiteY8" fmla="*/ 178436 h 190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915" h="190314">
                <a:moveTo>
                  <a:pt x="167925" y="178436"/>
                </a:moveTo>
                <a:cubicBezTo>
                  <a:pt x="155681" y="195930"/>
                  <a:pt x="133287" y="188932"/>
                  <a:pt x="115448" y="188932"/>
                </a:cubicBezTo>
                <a:cubicBezTo>
                  <a:pt x="102124" y="188932"/>
                  <a:pt x="37182" y="171988"/>
                  <a:pt x="20991" y="167940"/>
                </a:cubicBezTo>
                <a:cubicBezTo>
                  <a:pt x="12710" y="143094"/>
                  <a:pt x="0" y="109298"/>
                  <a:pt x="0" y="83970"/>
                </a:cubicBezTo>
                <a:cubicBezTo>
                  <a:pt x="0" y="66130"/>
                  <a:pt x="1645" y="46978"/>
                  <a:pt x="10496" y="31488"/>
                </a:cubicBezTo>
                <a:cubicBezTo>
                  <a:pt x="20070" y="14731"/>
                  <a:pt x="57305" y="5388"/>
                  <a:pt x="73467" y="0"/>
                </a:cubicBezTo>
                <a:cubicBezTo>
                  <a:pt x="94458" y="6997"/>
                  <a:pt x="124167" y="2581"/>
                  <a:pt x="136439" y="20992"/>
                </a:cubicBezTo>
                <a:cubicBezTo>
                  <a:pt x="165662" y="64832"/>
                  <a:pt x="148510" y="43561"/>
                  <a:pt x="188915" y="83970"/>
                </a:cubicBezTo>
                <a:cubicBezTo>
                  <a:pt x="177986" y="171411"/>
                  <a:pt x="180169" y="160942"/>
                  <a:pt x="167925" y="178436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7892" y="1143000"/>
            <a:ext cx="2920617" cy="37855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2586" y="1143000"/>
            <a:ext cx="2100428" cy="27692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828" y="1143000"/>
            <a:ext cx="2111233" cy="2769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33890" y="2369329"/>
            <a:ext cx="3131736" cy="41676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442978" y="3274834"/>
            <a:ext cx="2949169" cy="18893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5814362" y="3117392"/>
            <a:ext cx="316945" cy="272903"/>
          </a:xfrm>
          <a:custGeom>
            <a:avLst/>
            <a:gdLst>
              <a:gd name="connsiteX0" fmla="*/ 230896 w 316945"/>
              <a:gd name="connsiteY0" fmla="*/ 272903 h 272903"/>
              <a:gd name="connsiteX1" fmla="*/ 283372 w 316945"/>
              <a:gd name="connsiteY1" fmla="*/ 241414 h 272903"/>
              <a:gd name="connsiteX2" fmla="*/ 314858 w 316945"/>
              <a:gd name="connsiteY2" fmla="*/ 220422 h 272903"/>
              <a:gd name="connsiteX3" fmla="*/ 304363 w 316945"/>
              <a:gd name="connsiteY3" fmla="*/ 83970 h 272903"/>
              <a:gd name="connsiteX4" fmla="*/ 283372 w 316945"/>
              <a:gd name="connsiteY4" fmla="*/ 52481 h 272903"/>
              <a:gd name="connsiteX5" fmla="*/ 188915 w 316945"/>
              <a:gd name="connsiteY5" fmla="*/ 0 h 272903"/>
              <a:gd name="connsiteX6" fmla="*/ 136438 w 316945"/>
              <a:gd name="connsiteY6" fmla="*/ 20993 h 272903"/>
              <a:gd name="connsiteX7" fmla="*/ 104953 w 316945"/>
              <a:gd name="connsiteY7" fmla="*/ 31489 h 272903"/>
              <a:gd name="connsiteX8" fmla="*/ 0 w 316945"/>
              <a:gd name="connsiteY8" fmla="*/ 146948 h 272903"/>
              <a:gd name="connsiteX9" fmla="*/ 10495 w 316945"/>
              <a:gd name="connsiteY9" fmla="*/ 220422 h 272903"/>
              <a:gd name="connsiteX10" fmla="*/ 73467 w 316945"/>
              <a:gd name="connsiteY10" fmla="*/ 241414 h 272903"/>
              <a:gd name="connsiteX11" fmla="*/ 209905 w 316945"/>
              <a:gd name="connsiteY11" fmla="*/ 241414 h 272903"/>
              <a:gd name="connsiteX12" fmla="*/ 230896 w 316945"/>
              <a:gd name="connsiteY12" fmla="*/ 272903 h 27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945" h="272903">
                <a:moveTo>
                  <a:pt x="230896" y="272903"/>
                </a:moveTo>
                <a:cubicBezTo>
                  <a:pt x="243140" y="272903"/>
                  <a:pt x="266074" y="252226"/>
                  <a:pt x="283372" y="241414"/>
                </a:cubicBezTo>
                <a:cubicBezTo>
                  <a:pt x="294068" y="234728"/>
                  <a:pt x="313191" y="232925"/>
                  <a:pt x="314858" y="220422"/>
                </a:cubicBezTo>
                <a:cubicBezTo>
                  <a:pt x="320887" y="175204"/>
                  <a:pt x="312769" y="128807"/>
                  <a:pt x="304363" y="83970"/>
                </a:cubicBezTo>
                <a:cubicBezTo>
                  <a:pt x="302038" y="71571"/>
                  <a:pt x="292865" y="60788"/>
                  <a:pt x="283372" y="52481"/>
                </a:cubicBezTo>
                <a:cubicBezTo>
                  <a:pt x="238956" y="13613"/>
                  <a:pt x="232160" y="14416"/>
                  <a:pt x="188915" y="0"/>
                </a:cubicBezTo>
                <a:cubicBezTo>
                  <a:pt x="171423" y="6998"/>
                  <a:pt x="154078" y="14377"/>
                  <a:pt x="136438" y="20993"/>
                </a:cubicBezTo>
                <a:cubicBezTo>
                  <a:pt x="126080" y="24878"/>
                  <a:pt x="113685" y="24697"/>
                  <a:pt x="104953" y="31489"/>
                </a:cubicBezTo>
                <a:cubicBezTo>
                  <a:pt x="63225" y="63947"/>
                  <a:pt x="32540" y="106269"/>
                  <a:pt x="0" y="146948"/>
                </a:cubicBezTo>
                <a:cubicBezTo>
                  <a:pt x="3498" y="171439"/>
                  <a:pt x="-4693" y="200893"/>
                  <a:pt x="10495" y="220422"/>
                </a:cubicBezTo>
                <a:cubicBezTo>
                  <a:pt x="24078" y="237888"/>
                  <a:pt x="73467" y="241414"/>
                  <a:pt x="73467" y="241414"/>
                </a:cubicBezTo>
                <a:cubicBezTo>
                  <a:pt x="143310" y="223952"/>
                  <a:pt x="107419" y="227748"/>
                  <a:pt x="209905" y="241414"/>
                </a:cubicBezTo>
                <a:cubicBezTo>
                  <a:pt x="230999" y="244227"/>
                  <a:pt x="218652" y="272903"/>
                  <a:pt x="230896" y="272903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9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136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/>
              <a:t>Blue Gum                                    Red Gum                                Sugar Gum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t="9355"/>
          <a:stretch/>
        </p:blipFill>
        <p:spPr>
          <a:xfrm>
            <a:off x="348691" y="795567"/>
            <a:ext cx="2633042" cy="31822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8741" t="7703" r="40102" b="17655"/>
          <a:stretch/>
        </p:blipFill>
        <p:spPr>
          <a:xfrm>
            <a:off x="6175659" y="749670"/>
            <a:ext cx="2632075" cy="3182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/>
          <a:srcRect t="9355"/>
          <a:stretch/>
        </p:blipFill>
        <p:spPr>
          <a:xfrm>
            <a:off x="3228912" y="780268"/>
            <a:ext cx="2632075" cy="3182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05411" y="4438993"/>
            <a:ext cx="2475223" cy="1856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440497" y="4438993"/>
            <a:ext cx="2436012" cy="18257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6877" y="4408395"/>
            <a:ext cx="2475224" cy="185641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59877" y="59138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/>
              <a:t>      Red Ironbark                             Silver Dollar                              Lemon Scented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1423864" y="199734"/>
            <a:ext cx="6274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Major Species of Eucalyptus Planted in California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525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5385" y="177377"/>
            <a:ext cx="62057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Distribution of Blue Gum Eucalyptus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6620" y="893886"/>
            <a:ext cx="3904240" cy="478080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6" descr="Berkeley Hills euc.jpeg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176"/>
          <a:stretch/>
        </p:blipFill>
        <p:spPr>
          <a:xfrm rot="16200000">
            <a:off x="2366284" y="2247113"/>
            <a:ext cx="3192368" cy="499416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0210" y="893886"/>
            <a:ext cx="2608675" cy="28371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445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20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Characteristics of Eucalyptus Plantations</a:t>
            </a:r>
            <a:endParaRPr lang="en-US" sz="3600" dirty="0"/>
          </a:p>
        </p:txBody>
      </p:sp>
      <p:pic>
        <p:nvPicPr>
          <p:cNvPr id="4" name="Picture 3" descr="IMG_111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62" y="1161555"/>
            <a:ext cx="5902381" cy="44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0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Structural Characteristics</a:t>
            </a:r>
            <a:endParaRPr lang="en-US" sz="3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33752"/>
              </p:ext>
            </p:extLst>
          </p:nvPr>
        </p:nvGraphicFramePr>
        <p:xfrm>
          <a:off x="346344" y="1267232"/>
          <a:ext cx="8819588" cy="204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4" name="Document" r:id="rId4" imgW="6083076" imgH="1409648" progId="Word.Document.12">
                  <p:embed/>
                </p:oleObj>
              </mc:Choice>
              <mc:Fallback>
                <p:oleObj name="Document" r:id="rId4" imgW="6083076" imgH="1409648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44" y="1267232"/>
                        <a:ext cx="8819588" cy="2043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8837955" y="1162269"/>
            <a:ext cx="327977" cy="2322492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3310" y="2881992"/>
            <a:ext cx="8704645" cy="795080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Eucalyptus 1 2.jpe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2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12" y="3222192"/>
            <a:ext cx="2413910" cy="3266709"/>
          </a:xfrm>
          <a:prstGeom prst="rect">
            <a:avLst/>
          </a:prstGeom>
        </p:spPr>
      </p:pic>
      <p:pic>
        <p:nvPicPr>
          <p:cNvPr id="12" name="Picture 11" descr="IMG_1117.JP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" r="53056" b="15210"/>
          <a:stretch/>
        </p:blipFill>
        <p:spPr>
          <a:xfrm>
            <a:off x="5135751" y="3227052"/>
            <a:ext cx="2408756" cy="32667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869803" y="1857840"/>
            <a:ext cx="440801" cy="157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69803" y="1742055"/>
            <a:ext cx="418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79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Initial Spacing of Trees in Plantations</a:t>
            </a:r>
            <a:br>
              <a:rPr lang="en-US" dirty="0" smtClean="0"/>
            </a:br>
            <a:r>
              <a:rPr lang="en-US" sz="2700" dirty="0" smtClean="0"/>
              <a:t>(Angel Island State Park)</a:t>
            </a:r>
            <a:endParaRPr lang="en-US" sz="27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5775" y="1341147"/>
            <a:ext cx="6107937" cy="49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ll ck2.pd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9" t="28953" r="-1" b="3948"/>
          <a:stretch/>
        </p:blipFill>
        <p:spPr>
          <a:xfrm rot="5400000">
            <a:off x="1422646" y="1872062"/>
            <a:ext cx="5181285" cy="3998407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5" name="Rectangle 4"/>
          <p:cNvSpPr/>
          <p:nvPr/>
        </p:nvSpPr>
        <p:spPr>
          <a:xfrm>
            <a:off x="3618110" y="2102355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18110" y="2102355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63780" y="1465027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643" y="1731827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38966" y="1379651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06516" y="1957125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49106" y="1967046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74410" y="199680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117780" y="1758705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584114" y="169917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31384" y="1451154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827934" y="1444818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520352" y="1643238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004408" y="1801974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004408" y="1871421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607528" y="1901184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691134" y="2443254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793924" y="2675022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015778" y="2946474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499834" y="3105210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691922" y="3614766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884010" y="379692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699062" y="394932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533958" y="4458885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299400" y="4670811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253360" y="4892658"/>
            <a:ext cx="46040" cy="4571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669920" y="5827378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651524" y="5959936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553688" y="269844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555136" y="3079032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025040" y="3142143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008766" y="345327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952804" y="3744573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638870" y="3678711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701972" y="3831111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735308" y="4717665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758722" y="4909749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702760" y="5171280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875004" y="5422890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948028" y="5753868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809120" y="5793552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2831490" y="1692843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507102" y="3715644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684023" y="1290814"/>
            <a:ext cx="1069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Size Class</a:t>
            </a:r>
          </a:p>
          <a:p>
            <a:endParaRPr lang="en-US" dirty="0"/>
          </a:p>
        </p:txBody>
      </p:sp>
      <p:pic>
        <p:nvPicPr>
          <p:cNvPr id="51" name="Picture 50" descr="mill ck2.pd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90" t="9473" r="350" b="64422"/>
          <a:stretch/>
        </p:blipFill>
        <p:spPr>
          <a:xfrm rot="5400000">
            <a:off x="6818101" y="1123949"/>
            <a:ext cx="943195" cy="20938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52" name="Rectangle 51"/>
          <p:cNvSpPr/>
          <p:nvPr/>
        </p:nvSpPr>
        <p:spPr>
          <a:xfrm>
            <a:off x="6242791" y="3041867"/>
            <a:ext cx="2776346" cy="1754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Size Class</a:t>
            </a:r>
            <a:r>
              <a:rPr lang="en-US" dirty="0" smtClean="0"/>
              <a:t>   </a:t>
            </a:r>
            <a:r>
              <a:rPr lang="en-US" u="sng" dirty="0" smtClean="0"/>
              <a:t>Density per Acre</a:t>
            </a:r>
          </a:p>
          <a:p>
            <a:r>
              <a:rPr lang="en-US" dirty="0" smtClean="0"/>
              <a:t>          I                  57</a:t>
            </a:r>
          </a:p>
          <a:p>
            <a:r>
              <a:rPr lang="en-US" dirty="0"/>
              <a:t> </a:t>
            </a:r>
            <a:r>
              <a:rPr lang="en-US" dirty="0" smtClean="0"/>
              <a:t>        II                  27</a:t>
            </a:r>
          </a:p>
          <a:p>
            <a:r>
              <a:rPr lang="en-US" dirty="0"/>
              <a:t> </a:t>
            </a:r>
            <a:r>
              <a:rPr lang="en-US" dirty="0" smtClean="0"/>
              <a:t>       III                  25    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IV                  17</a:t>
            </a:r>
          </a:p>
          <a:p>
            <a:r>
              <a:rPr lang="en-US" dirty="0" smtClean="0"/>
              <a:t>         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350207" y="183228"/>
            <a:ext cx="8372003" cy="1754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smtClean="0"/>
              <a:t>Diameter Distribution of Eucalyptus along Mill Creek</a:t>
            </a:r>
          </a:p>
          <a:p>
            <a:pPr algn="ctr"/>
            <a:r>
              <a:rPr lang="en-US" dirty="0" smtClean="0"/>
              <a:t>(</a:t>
            </a:r>
            <a:r>
              <a:rPr lang="en-US" dirty="0"/>
              <a:t>Burleigh Murray Ranch State </a:t>
            </a:r>
            <a:r>
              <a:rPr lang="en-US" dirty="0" smtClean="0"/>
              <a:t>Park)</a:t>
            </a:r>
            <a:endParaRPr lang="en-US" dirty="0"/>
          </a:p>
          <a:p>
            <a:pPr algn="ctr"/>
            <a:endParaRPr lang="en-US" sz="3000" dirty="0" smtClean="0"/>
          </a:p>
          <a:p>
            <a:endParaRPr lang="en-US" sz="3000" dirty="0"/>
          </a:p>
        </p:txBody>
      </p:sp>
      <p:sp>
        <p:nvSpPr>
          <p:cNvPr id="54" name="Rectangle 53"/>
          <p:cNvSpPr/>
          <p:nvPr/>
        </p:nvSpPr>
        <p:spPr>
          <a:xfrm>
            <a:off x="5160378" y="2870691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4603004" y="6299935"/>
            <a:ext cx="621412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471672" y="6234514"/>
            <a:ext cx="1048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0               40’</a:t>
            </a:r>
            <a:endParaRPr lang="en-US" sz="1200" dirty="0"/>
          </a:p>
        </p:txBody>
      </p:sp>
      <p:sp>
        <p:nvSpPr>
          <p:cNvPr id="55" name="Rectangle 54"/>
          <p:cNvSpPr/>
          <p:nvPr/>
        </p:nvSpPr>
        <p:spPr>
          <a:xfrm>
            <a:off x="6475407" y="2469933"/>
            <a:ext cx="64038" cy="53359"/>
          </a:xfrm>
          <a:prstGeom prst="rect">
            <a:avLst/>
          </a:prstGeom>
          <a:solidFill>
            <a:srgbClr val="F7964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51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Species Composition of Eucalyptus Plantations</a:t>
            </a:r>
            <a:endParaRPr lang="en-US" sz="3200" dirty="0"/>
          </a:p>
        </p:txBody>
      </p:sp>
      <p:pic>
        <p:nvPicPr>
          <p:cNvPr id="4" name="Picture 3" descr="IMG_11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84" y="997011"/>
            <a:ext cx="6507064" cy="488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4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369" y="305716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Eucalyptus Understory </a:t>
            </a:r>
            <a:br>
              <a:rPr lang="en-US" sz="2400" dirty="0" smtClean="0"/>
            </a:br>
            <a:r>
              <a:rPr lang="en-US" sz="2400" dirty="0" smtClean="0"/>
              <a:t>Plant Species Survey </a:t>
            </a:r>
            <a:br>
              <a:rPr lang="en-US" sz="2400" dirty="0" smtClean="0"/>
            </a:br>
            <a:r>
              <a:rPr lang="en-US" sz="1600" dirty="0" smtClean="0"/>
              <a:t>(Tilden Park – 1990)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881483" y="1492638"/>
            <a:ext cx="2470899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u="sng" dirty="0" smtClean="0"/>
              <a:t>Summary</a:t>
            </a:r>
          </a:p>
          <a:p>
            <a:r>
              <a:rPr lang="en-US" dirty="0" smtClean="0"/>
              <a:t>Number of Families = 21</a:t>
            </a:r>
          </a:p>
          <a:p>
            <a:r>
              <a:rPr lang="en-US" dirty="0" smtClean="0"/>
              <a:t>Number of Genera  = 34</a:t>
            </a:r>
          </a:p>
          <a:p>
            <a:r>
              <a:rPr lang="en-US" dirty="0" smtClean="0"/>
              <a:t>Number of Species  = 38</a:t>
            </a:r>
          </a:p>
          <a:p>
            <a:r>
              <a:rPr lang="en-US" sz="1400" dirty="0" smtClean="0"/>
              <a:t>    </a:t>
            </a:r>
            <a:endParaRPr lang="en-US" sz="1400" dirty="0"/>
          </a:p>
        </p:txBody>
      </p:sp>
      <p:pic>
        <p:nvPicPr>
          <p:cNvPr id="5" name="Picture 4" descr="Species3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6" y="1"/>
            <a:ext cx="5075965" cy="6784806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77074"/>
              </p:ext>
            </p:extLst>
          </p:nvPr>
        </p:nvGraphicFramePr>
        <p:xfrm>
          <a:off x="346345" y="6551462"/>
          <a:ext cx="4986566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3513"/>
                <a:gridCol w="1870864"/>
                <a:gridCol w="1662189"/>
              </a:tblGrid>
              <a:tr h="242851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Crucifereae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i="1" dirty="0" err="1" smtClean="0"/>
                        <a:t>Dentaria</a:t>
                      </a:r>
                      <a:r>
                        <a:rPr lang="en-US" sz="1000" i="1" dirty="0" smtClean="0"/>
                        <a:t> </a:t>
                      </a:r>
                      <a:r>
                        <a:rPr lang="en-US" sz="1000" i="1" dirty="0" err="1" smtClean="0"/>
                        <a:t>californica</a:t>
                      </a:r>
                      <a:endParaRPr lang="en-US" sz="1000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Milkmaids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55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" y="-303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Introduced Species</a:t>
            </a:r>
            <a:endParaRPr lang="en-US" sz="2400" dirty="0"/>
          </a:p>
        </p:txBody>
      </p:sp>
      <p:pic>
        <p:nvPicPr>
          <p:cNvPr id="3" name="Picture 2" descr="Species4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0"/>
            <a:ext cx="5188354" cy="693803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83369" y="3057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Eucalyptus Understory </a:t>
            </a:r>
            <a:br>
              <a:rPr lang="en-US" sz="2400" smtClean="0"/>
            </a:br>
            <a:r>
              <a:rPr lang="en-US" sz="2400" smtClean="0"/>
              <a:t>Plant Species Survey </a:t>
            </a:r>
            <a:br>
              <a:rPr lang="en-US" sz="2400" smtClean="0"/>
            </a:br>
            <a:r>
              <a:rPr lang="en-US" sz="1600" smtClean="0"/>
              <a:t>(Tilden Park – 1990)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881483" y="1492638"/>
            <a:ext cx="253146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u="sng" dirty="0" smtClean="0"/>
              <a:t>Summary</a:t>
            </a:r>
          </a:p>
          <a:p>
            <a:r>
              <a:rPr lang="en-US" dirty="0" smtClean="0"/>
              <a:t>Number of Families = 21</a:t>
            </a:r>
          </a:p>
          <a:p>
            <a:r>
              <a:rPr lang="en-US" dirty="0" smtClean="0"/>
              <a:t>Number of Genera  = 34</a:t>
            </a:r>
          </a:p>
          <a:p>
            <a:r>
              <a:rPr lang="en-US" dirty="0" smtClean="0"/>
              <a:t>Number of Species  = 38</a:t>
            </a:r>
          </a:p>
          <a:p>
            <a:r>
              <a:rPr lang="en-US" sz="1400" dirty="0" smtClean="0"/>
              <a:t>    Native to California = 24</a:t>
            </a:r>
          </a:p>
          <a:p>
            <a:r>
              <a:rPr lang="en-US" sz="1400" dirty="0" smtClean="0"/>
              <a:t>    *Introduced to California = 14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77830" y="6528678"/>
            <a:ext cx="1847166" cy="1679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4669"/>
              </p:ext>
            </p:extLst>
          </p:nvPr>
        </p:nvGraphicFramePr>
        <p:xfrm>
          <a:off x="377830" y="6518588"/>
          <a:ext cx="4807425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1296"/>
                <a:gridCol w="1803654"/>
                <a:gridCol w="1602475"/>
              </a:tblGrid>
              <a:tr h="0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Crucifereae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i="1" dirty="0" err="1" smtClean="0"/>
                        <a:t>Dentaria</a:t>
                      </a:r>
                      <a:r>
                        <a:rPr lang="en-US" sz="1000" i="1" dirty="0" smtClean="0"/>
                        <a:t> </a:t>
                      </a:r>
                      <a:r>
                        <a:rPr lang="en-US" sz="1000" i="1" dirty="0" err="1" smtClean="0"/>
                        <a:t>californica</a:t>
                      </a:r>
                      <a:endParaRPr lang="en-US" sz="1000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Milkmaids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5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992" y="2965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Comparison of Species composition </a:t>
            </a:r>
            <a:br>
              <a:rPr lang="en-US" sz="3200" dirty="0" smtClean="0"/>
            </a:br>
            <a:r>
              <a:rPr lang="en-US" sz="3200" dirty="0" smtClean="0"/>
              <a:t>of Eucalyptus with Oak Woodland</a:t>
            </a:r>
            <a:br>
              <a:rPr lang="en-US" sz="3200" dirty="0" smtClean="0"/>
            </a:br>
            <a:r>
              <a:rPr lang="en-US" sz="1600" dirty="0" smtClean="0"/>
              <a:t>(Tilden Park – 1990)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124373" y="1681571"/>
            <a:ext cx="3232976" cy="2893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2400" dirty="0" smtClean="0"/>
              <a:t>  </a:t>
            </a:r>
            <a:r>
              <a:rPr lang="en-US" sz="2400" u="sng" dirty="0" smtClean="0"/>
              <a:t>Eucalyptus Plantation</a:t>
            </a:r>
          </a:p>
          <a:p>
            <a:r>
              <a:rPr lang="en-US" sz="2400" dirty="0" smtClean="0"/>
              <a:t>Number of Families = 21</a:t>
            </a:r>
          </a:p>
          <a:p>
            <a:r>
              <a:rPr lang="en-US" sz="2400" dirty="0" smtClean="0"/>
              <a:t>Number of Genera  = 34</a:t>
            </a:r>
          </a:p>
          <a:p>
            <a:r>
              <a:rPr lang="en-US" sz="2400" dirty="0" smtClean="0"/>
              <a:t>Number of Species  = 38</a:t>
            </a:r>
          </a:p>
          <a:p>
            <a:r>
              <a:rPr lang="en-US" sz="1400" dirty="0" smtClean="0"/>
              <a:t>         </a:t>
            </a:r>
            <a:r>
              <a:rPr lang="en-US" dirty="0" smtClean="0"/>
              <a:t>Native to California = 24</a:t>
            </a:r>
          </a:p>
          <a:p>
            <a:r>
              <a:rPr lang="en-US" dirty="0" smtClean="0"/>
              <a:t>       Introduced to California = 14</a:t>
            </a:r>
          </a:p>
          <a:p>
            <a:endParaRPr lang="en-US" sz="1400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58953" y="1410232"/>
            <a:ext cx="3232976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</a:t>
            </a:r>
            <a:endParaRPr lang="en-US" sz="1400" dirty="0"/>
          </a:p>
          <a:p>
            <a:r>
              <a:rPr lang="en-US" sz="1400" dirty="0" smtClean="0"/>
              <a:t>  </a:t>
            </a:r>
            <a:r>
              <a:rPr lang="en-US" sz="2400" dirty="0" smtClean="0"/>
              <a:t>      </a:t>
            </a:r>
            <a:r>
              <a:rPr lang="en-US" sz="2400" u="sng" dirty="0" smtClean="0"/>
              <a:t>Oak Woodland</a:t>
            </a:r>
          </a:p>
          <a:p>
            <a:r>
              <a:rPr lang="en-US" sz="2400" dirty="0"/>
              <a:t>Number of Families = </a:t>
            </a:r>
            <a:r>
              <a:rPr lang="en-US" sz="2400" dirty="0" smtClean="0"/>
              <a:t>16</a:t>
            </a:r>
            <a:endParaRPr lang="en-US" sz="2400" dirty="0"/>
          </a:p>
          <a:p>
            <a:r>
              <a:rPr lang="en-US" sz="2400" dirty="0"/>
              <a:t>Number of Genera  = </a:t>
            </a:r>
            <a:r>
              <a:rPr lang="en-US" sz="2400" dirty="0" smtClean="0"/>
              <a:t>19</a:t>
            </a:r>
            <a:endParaRPr lang="en-US" sz="2400" dirty="0"/>
          </a:p>
          <a:p>
            <a:r>
              <a:rPr lang="en-US" sz="2400" dirty="0"/>
              <a:t>Number of Species  = </a:t>
            </a:r>
            <a:r>
              <a:rPr lang="en-US" sz="2400" dirty="0" smtClean="0"/>
              <a:t>19</a:t>
            </a:r>
            <a:endParaRPr lang="en-US" sz="2400" dirty="0"/>
          </a:p>
          <a:p>
            <a:r>
              <a:rPr lang="en-US" sz="1400" dirty="0"/>
              <a:t>    </a:t>
            </a:r>
            <a:r>
              <a:rPr lang="en-US" sz="1400" dirty="0" smtClean="0"/>
              <a:t>     </a:t>
            </a:r>
            <a:r>
              <a:rPr lang="en-US" dirty="0" smtClean="0"/>
              <a:t>Native </a:t>
            </a:r>
            <a:r>
              <a:rPr lang="en-US" dirty="0"/>
              <a:t>to California = </a:t>
            </a:r>
            <a:r>
              <a:rPr lang="en-US" dirty="0" smtClean="0"/>
              <a:t>14</a:t>
            </a:r>
            <a:endParaRPr lang="en-US" dirty="0"/>
          </a:p>
          <a:p>
            <a:r>
              <a:rPr lang="en-US" dirty="0"/>
              <a:t>     </a:t>
            </a:r>
            <a:r>
              <a:rPr lang="en-US" dirty="0" smtClean="0"/>
              <a:t>  Introduced </a:t>
            </a:r>
            <a:r>
              <a:rPr lang="en-US" dirty="0"/>
              <a:t>to California =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24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Plant Species Richness in Eucalyptus Plantations and Oak Woodlands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61300" y="1889943"/>
            <a:ext cx="9530080" cy="4851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													</a:t>
            </a:r>
          </a:p>
          <a:p>
            <a:pPr marL="0" indent="0">
              <a:buNone/>
            </a:pPr>
            <a:r>
              <a:rPr lang="en-US" sz="7600" u="sng" dirty="0" smtClean="0"/>
              <a:t>Location</a:t>
            </a:r>
            <a:r>
              <a:rPr lang="en-US" sz="7600" dirty="0" smtClean="0"/>
              <a:t>            	</a:t>
            </a:r>
            <a:r>
              <a:rPr lang="en-US" sz="7600" u="sng" dirty="0" smtClean="0"/>
              <a:t>Habitat</a:t>
            </a:r>
            <a:r>
              <a:rPr lang="en-US" sz="7600" dirty="0" smtClean="0"/>
              <a:t>	        </a:t>
            </a:r>
            <a:r>
              <a:rPr lang="en-US" sz="7600" u="sng" dirty="0" smtClean="0"/>
              <a:t>Vegetation Type</a:t>
            </a:r>
            <a:r>
              <a:rPr lang="en-US" sz="7600" dirty="0" smtClean="0"/>
              <a:t>		   </a:t>
            </a:r>
            <a:r>
              <a:rPr lang="en-US" sz="7600" u="sng" dirty="0" smtClean="0"/>
              <a:t>Number of  Species</a:t>
            </a:r>
          </a:p>
          <a:p>
            <a:pPr marL="0" indent="0">
              <a:buNone/>
            </a:pPr>
            <a:r>
              <a:rPr lang="en-US" sz="7600" dirty="0" smtClean="0"/>
              <a:t>Tilden Park</a:t>
            </a:r>
            <a:r>
              <a:rPr lang="en-US" sz="7600" baseline="30000" dirty="0" smtClean="0"/>
              <a:t>1</a:t>
            </a:r>
            <a:r>
              <a:rPr lang="en-US" sz="7600" dirty="0" smtClean="0"/>
              <a:t>		Upland		Eucalyptus					21</a:t>
            </a:r>
          </a:p>
          <a:p>
            <a:pPr marL="0" indent="0">
              <a:buNone/>
            </a:pPr>
            <a:r>
              <a:rPr lang="en-US" sz="7600" dirty="0"/>
              <a:t>	</a:t>
            </a:r>
            <a:r>
              <a:rPr lang="en-US" sz="7600" dirty="0" smtClean="0"/>
              <a:t>						Oak Woodland				12</a:t>
            </a:r>
          </a:p>
          <a:p>
            <a:pPr marL="0" indent="0">
              <a:buNone/>
            </a:pPr>
            <a:endParaRPr lang="en-US" sz="7600" dirty="0"/>
          </a:p>
          <a:p>
            <a:pPr marL="0" indent="0">
              <a:buNone/>
            </a:pPr>
            <a:r>
              <a:rPr lang="en-US" sz="7600" dirty="0"/>
              <a:t>Tilden </a:t>
            </a:r>
            <a:r>
              <a:rPr lang="en-US" sz="7600" dirty="0" smtClean="0"/>
              <a:t>Park</a:t>
            </a:r>
            <a:r>
              <a:rPr lang="en-US" sz="7600" baseline="30000" dirty="0" smtClean="0"/>
              <a:t>2</a:t>
            </a:r>
            <a:r>
              <a:rPr lang="en-US" sz="7600" dirty="0" smtClean="0"/>
              <a:t>    </a:t>
            </a:r>
            <a:r>
              <a:rPr lang="en-US" sz="7600" dirty="0"/>
              <a:t>	U</a:t>
            </a:r>
            <a:r>
              <a:rPr lang="en-US" sz="7600" dirty="0" smtClean="0"/>
              <a:t>pland</a:t>
            </a:r>
            <a:r>
              <a:rPr lang="en-US" sz="7600" dirty="0"/>
              <a:t>		Eucalyptus					</a:t>
            </a:r>
            <a:r>
              <a:rPr lang="en-US" sz="7600" dirty="0" smtClean="0"/>
              <a:t>38</a:t>
            </a:r>
            <a:endParaRPr lang="en-US" sz="7600" dirty="0"/>
          </a:p>
          <a:p>
            <a:pPr marL="0" indent="0">
              <a:buNone/>
            </a:pPr>
            <a:r>
              <a:rPr lang="en-US" sz="7600" dirty="0"/>
              <a:t>							Oak Woodland				21</a:t>
            </a:r>
          </a:p>
          <a:p>
            <a:pPr marL="0" indent="0">
              <a:buNone/>
            </a:pPr>
            <a:r>
              <a:rPr lang="en-US" sz="7600" dirty="0" smtClean="0"/>
              <a:t>		</a:t>
            </a:r>
          </a:p>
          <a:p>
            <a:pPr marL="0" indent="0">
              <a:buNone/>
            </a:pPr>
            <a:r>
              <a:rPr lang="en-US" sz="7600" dirty="0" smtClean="0"/>
              <a:t>Murray Park</a:t>
            </a:r>
            <a:r>
              <a:rPr lang="en-US" sz="7600" baseline="30000" dirty="0" smtClean="0"/>
              <a:t>3</a:t>
            </a:r>
            <a:r>
              <a:rPr lang="en-US" sz="7600" dirty="0" smtClean="0"/>
              <a:t>		Riparian		Eucalyptus					34</a:t>
            </a:r>
          </a:p>
          <a:p>
            <a:pPr marL="0" indent="0">
              <a:buNone/>
            </a:pPr>
            <a:r>
              <a:rPr lang="en-US" sz="7600" dirty="0" smtClean="0"/>
              <a:t>							Riparian Woodland			58</a:t>
            </a:r>
          </a:p>
          <a:p>
            <a:pPr marL="0" indent="0">
              <a:buNone/>
            </a:pPr>
            <a:r>
              <a:rPr lang="en-US" sz="4000" u="sng" dirty="0"/>
              <a:t>	</a:t>
            </a:r>
            <a:r>
              <a:rPr lang="en-US" sz="4000" u="sng" dirty="0" smtClean="0"/>
              <a:t>	</a:t>
            </a:r>
          </a:p>
          <a:p>
            <a:pPr marL="0" indent="0">
              <a:buNone/>
            </a:pPr>
            <a:r>
              <a:rPr lang="en-US" sz="4800" dirty="0" smtClean="0"/>
              <a:t>1 = Jewell Lake (Contra Costa County); 2 = Golf Course Road (Contra Costa County); 3 = San Mateo County, near Half Moon Bay</a:t>
            </a:r>
          </a:p>
          <a:p>
            <a:pPr marL="514350" indent="-514350">
              <a:buAutoNum type="arabicPlain"/>
            </a:pPr>
            <a:endParaRPr lang="en-US" sz="3000" dirty="0"/>
          </a:p>
          <a:p>
            <a:pPr marL="0" indent="0">
              <a:buNone/>
            </a:pPr>
            <a:r>
              <a:rPr lang="en-US" sz="2400" dirty="0" smtClean="0"/>
              <a:t>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8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7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8736" y="531648"/>
            <a:ext cx="4168304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Understory Conditions</a:t>
            </a:r>
            <a:br>
              <a:rPr lang="en-US" sz="3200" dirty="0" smtClean="0"/>
            </a:br>
            <a:r>
              <a:rPr lang="en-US" sz="3200" dirty="0" smtClean="0"/>
              <a:t>and the Establishment of </a:t>
            </a:r>
            <a:br>
              <a:rPr lang="en-US" sz="3200" dirty="0" smtClean="0"/>
            </a:br>
            <a:r>
              <a:rPr lang="en-US" sz="3200" dirty="0" smtClean="0"/>
              <a:t>Plant Species</a:t>
            </a:r>
            <a:endParaRPr lang="en-US" sz="3200" dirty="0"/>
          </a:p>
        </p:txBody>
      </p:sp>
      <p:pic>
        <p:nvPicPr>
          <p:cNvPr id="4" name="Picture 3" descr="IMG_114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82" y="1966667"/>
            <a:ext cx="4777358" cy="3583018"/>
          </a:xfrm>
          <a:prstGeom prst="rect">
            <a:avLst/>
          </a:prstGeom>
        </p:spPr>
      </p:pic>
      <p:pic>
        <p:nvPicPr>
          <p:cNvPr id="5" name="Picture 4" descr="IMG_111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0" y="531648"/>
            <a:ext cx="4668581" cy="35014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42157" y="4072357"/>
            <a:ext cx="237757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South Facing Slope </a:t>
            </a:r>
          </a:p>
          <a:p>
            <a:r>
              <a:rPr lang="en-US" dirty="0" smtClean="0"/>
              <a:t>Edge Site: 15 species</a:t>
            </a:r>
          </a:p>
          <a:p>
            <a:r>
              <a:rPr lang="en-US" dirty="0" smtClean="0"/>
              <a:t>Interior Site: 15 species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186753" y="5577625"/>
            <a:ext cx="2262158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North Facing Slope </a:t>
            </a:r>
            <a:endParaRPr lang="en-US" dirty="0"/>
          </a:p>
          <a:p>
            <a:r>
              <a:rPr lang="en-US" dirty="0" smtClean="0"/>
              <a:t>Edge Site: 8 species</a:t>
            </a:r>
          </a:p>
          <a:p>
            <a:r>
              <a:rPr lang="en-US" dirty="0" smtClean="0"/>
              <a:t>Interior Site: 8 species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w tilden.pdf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83" r="8702" b="15021"/>
          <a:stretch/>
        </p:blipFill>
        <p:spPr>
          <a:xfrm>
            <a:off x="2581836" y="923672"/>
            <a:ext cx="3939289" cy="5769243"/>
          </a:xfrm>
          <a:prstGeom prst="rect">
            <a:avLst/>
          </a:prstGeom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36800" y="0"/>
            <a:ext cx="86868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Variation in Understory </a:t>
            </a:r>
            <a:r>
              <a:rPr lang="en-US" sz="2800" dirty="0"/>
              <a:t>S</a:t>
            </a:r>
            <a:r>
              <a:rPr lang="en-US" sz="2800" dirty="0" smtClean="0"/>
              <a:t>pecies in Eucalyptus Plantations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781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92" y="11451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Ubiquitous Understory Species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0799" y="4099838"/>
            <a:ext cx="1965219" cy="2346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2589" t="4207" r="19004" b="4207"/>
          <a:stretch/>
        </p:blipFill>
        <p:spPr>
          <a:xfrm rot="16200000">
            <a:off x="-192112" y="1319030"/>
            <a:ext cx="2562887" cy="19957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6032" y="3549283"/>
            <a:ext cx="9234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California </a:t>
            </a:r>
            <a:r>
              <a:rPr lang="en-US" sz="1600" dirty="0" smtClean="0"/>
              <a:t>Bay                        Coast Live oak		        Poison Oak	           California Blackberry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/>
          <a:srcRect l="12503" r="8674"/>
          <a:stretch/>
        </p:blipFill>
        <p:spPr>
          <a:xfrm>
            <a:off x="4560987" y="1035479"/>
            <a:ext cx="2677747" cy="2547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8024" y="1035479"/>
            <a:ext cx="2341069" cy="2547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912356" y="1443137"/>
            <a:ext cx="2547862" cy="17325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/>
          <a:srcRect l="20780" r="11944"/>
          <a:stretch/>
        </p:blipFill>
        <p:spPr>
          <a:xfrm>
            <a:off x="4774347" y="4099838"/>
            <a:ext cx="2107934" cy="23468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621470" y="6470471"/>
            <a:ext cx="9234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Bedstraw		</a:t>
            </a:r>
            <a:r>
              <a:rPr lang="en-US" sz="1600" dirty="0"/>
              <a:t> </a:t>
            </a:r>
            <a:r>
              <a:rPr lang="en-US" sz="1600" dirty="0" smtClean="0"/>
              <a:t>                 Chickweed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7915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17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IMG_1091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3"/>
          <a:stretch/>
        </p:blipFill>
        <p:spPr>
          <a:xfrm>
            <a:off x="4696538" y="1076502"/>
            <a:ext cx="2957135" cy="52608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8038" y="345316"/>
            <a:ext cx="910661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dirty="0" smtClean="0"/>
              <a:t>Modification of Site Conditions by Eucalyptus</a:t>
            </a:r>
            <a:endParaRPr lang="en-US" sz="3100" dirty="0"/>
          </a:p>
        </p:txBody>
      </p:sp>
      <p:sp>
        <p:nvSpPr>
          <p:cNvPr id="5" name="Rectangle 4"/>
          <p:cNvSpPr/>
          <p:nvPr/>
        </p:nvSpPr>
        <p:spPr>
          <a:xfrm>
            <a:off x="1551331" y="1119992"/>
            <a:ext cx="2688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• Microclimate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• Soil</a:t>
            </a:r>
          </a:p>
          <a:p>
            <a:r>
              <a:rPr lang="en-US" sz="2800" dirty="0" smtClean="0"/>
              <a:t>• Streams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09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Effects of Eucalyptus Plantation on Microclimate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800" dirty="0" smtClean="0"/>
              <a:t>(Tilden Park, 2101) </a:t>
            </a:r>
            <a:endParaRPr lang="en-US" sz="1800" dirty="0"/>
          </a:p>
        </p:txBody>
      </p:sp>
      <p:pic>
        <p:nvPicPr>
          <p:cNvPr id="8" name="Picture 7" descr="Edge effect 3.jpe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4" t="8762" r="4281" b="2960"/>
          <a:stretch/>
        </p:blipFill>
        <p:spPr>
          <a:xfrm>
            <a:off x="2214503" y="1142999"/>
            <a:ext cx="4704072" cy="5354191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991151" y="4544885"/>
            <a:ext cx="262381" cy="283399"/>
          </a:xfrm>
          <a:prstGeom prst="line">
            <a:avLst/>
          </a:prstGeom>
          <a:ln w="38100" cmpd="sng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81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Eucalyptus Modification of Grassland Microclimates</a:t>
            </a:r>
            <a:br>
              <a:rPr lang="en-US" sz="3200" dirty="0" smtClean="0"/>
            </a:br>
            <a:r>
              <a:rPr lang="en-US" sz="2000" dirty="0" smtClean="0"/>
              <a:t>(Presidio)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102001" y="1564931"/>
            <a:ext cx="76300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smtClean="0"/>
              <a:t>Factor</a:t>
            </a:r>
            <a:r>
              <a:rPr lang="en-US" sz="2400" dirty="0" smtClean="0"/>
              <a:t>			   </a:t>
            </a:r>
            <a:r>
              <a:rPr lang="en-US" sz="2400" u="sng" dirty="0" smtClean="0"/>
              <a:t>Modification under Eucalyptus</a:t>
            </a:r>
          </a:p>
          <a:p>
            <a:r>
              <a:rPr lang="en-US" sz="2400" dirty="0" smtClean="0"/>
              <a:t>Temperature (day)			- 10%</a:t>
            </a:r>
          </a:p>
          <a:p>
            <a:r>
              <a:rPr lang="en-US" sz="2400" dirty="0" smtClean="0"/>
              <a:t>Temperature (night)			+ 5%</a:t>
            </a:r>
          </a:p>
          <a:p>
            <a:r>
              <a:rPr lang="en-US" sz="2400" dirty="0" smtClean="0"/>
              <a:t>Relative Humidity			+ 5%</a:t>
            </a:r>
          </a:p>
          <a:p>
            <a:r>
              <a:rPr lang="en-US" sz="2400" dirty="0" smtClean="0"/>
              <a:t>Light Intensity				- 90%</a:t>
            </a:r>
          </a:p>
          <a:p>
            <a:r>
              <a:rPr lang="en-US" sz="2400" dirty="0" smtClean="0"/>
              <a:t>Wind Velocity				- 40%</a:t>
            </a:r>
          </a:p>
          <a:p>
            <a:r>
              <a:rPr lang="en-US" sz="2400" dirty="0" smtClean="0"/>
              <a:t>Precipitation				- 12%</a:t>
            </a:r>
          </a:p>
          <a:p>
            <a:r>
              <a:rPr lang="en-US" sz="2400" dirty="0" smtClean="0"/>
              <a:t>Fog Drip				+ 300%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335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Effects of Eucalyptus on Soil Characteristics</a:t>
            </a:r>
            <a:br>
              <a:rPr lang="en-US" sz="3200" dirty="0" smtClean="0"/>
            </a:br>
            <a:endParaRPr lang="en-US" sz="1800" dirty="0"/>
          </a:p>
        </p:txBody>
      </p:sp>
      <p:pic>
        <p:nvPicPr>
          <p:cNvPr id="2" name="Picture 1" descr="IMG_12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57" y="1135382"/>
            <a:ext cx="6580531" cy="493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Effects of Eucalyptus on Soil Characteristics</a:t>
            </a:r>
            <a:br>
              <a:rPr lang="en-US" sz="3200" dirty="0" smtClean="0"/>
            </a:br>
            <a:r>
              <a:rPr lang="en-US" sz="1800" dirty="0" smtClean="0"/>
              <a:t>(</a:t>
            </a:r>
            <a:r>
              <a:rPr lang="en-US" sz="1800" dirty="0" err="1" smtClean="0"/>
              <a:t>Zinke</a:t>
            </a:r>
            <a:r>
              <a:rPr lang="en-US" sz="1800" dirty="0" smtClean="0"/>
              <a:t> </a:t>
            </a:r>
            <a:r>
              <a:rPr lang="en-US" sz="1800" i="1" dirty="0" smtClean="0"/>
              <a:t>et al</a:t>
            </a:r>
            <a:r>
              <a:rPr lang="en-US" sz="1800" dirty="0" smtClean="0"/>
              <a:t>, 1988)</a:t>
            </a:r>
            <a:endParaRPr lang="en-US" sz="1800" dirty="0"/>
          </a:p>
        </p:txBody>
      </p:sp>
      <p:sp>
        <p:nvSpPr>
          <p:cNvPr id="3" name="Rectangle 2"/>
          <p:cNvSpPr/>
          <p:nvPr/>
        </p:nvSpPr>
        <p:spPr>
          <a:xfrm>
            <a:off x="1181875" y="1690887"/>
            <a:ext cx="7556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pH	              Carbon (%)	                Nitrogen (%)            Phosphorus (ppm)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71106" y="4330903"/>
            <a:ext cx="78156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Calcium*	    Magnesium*	     Potassium*	         Sodium*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871107" y="2060219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65722" y="2065675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33878" y="2060219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512531" y="2065675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6573" y="4700235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755227" y="4700235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633878" y="4700235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512531" y="4700235"/>
            <a:ext cx="0" cy="18653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76449" y="2273505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76449" y="3130859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355102" y="3130859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334112" y="2244058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608293" y="3019106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608293" y="2273505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26365" y="2457352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9148" y="2876386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13678" y="3333586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6365" y="3797871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59863" y="3609438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4</a:t>
            </a:r>
            <a:endParaRPr lang="en-US" sz="1600" dirty="0"/>
          </a:p>
        </p:txBody>
      </p:sp>
      <p:sp>
        <p:nvSpPr>
          <p:cNvPr id="38" name="Rectangle 37"/>
          <p:cNvSpPr/>
          <p:nvPr/>
        </p:nvSpPr>
        <p:spPr>
          <a:xfrm>
            <a:off x="465333" y="2281902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7</a:t>
            </a:r>
            <a:endParaRPr lang="en-US" sz="1600" dirty="0"/>
          </a:p>
        </p:txBody>
      </p:sp>
      <p:sp>
        <p:nvSpPr>
          <p:cNvPr id="39" name="Rectangle 38"/>
          <p:cNvSpPr/>
          <p:nvPr/>
        </p:nvSpPr>
        <p:spPr>
          <a:xfrm>
            <a:off x="2329457" y="4755105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8</a:t>
            </a:r>
            <a:endParaRPr lang="en-US" sz="1600" dirty="0"/>
          </a:p>
        </p:txBody>
      </p:sp>
      <p:sp>
        <p:nvSpPr>
          <p:cNvPr id="40" name="Rectangle 39"/>
          <p:cNvSpPr/>
          <p:nvPr/>
        </p:nvSpPr>
        <p:spPr>
          <a:xfrm>
            <a:off x="1081012" y="3411288"/>
            <a:ext cx="272877" cy="50968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611239" y="2550595"/>
            <a:ext cx="272877" cy="137640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12263" y="3761838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4</a:t>
            </a:r>
            <a:endParaRPr lang="en-US" sz="1600" dirty="0"/>
          </a:p>
        </p:txBody>
      </p:sp>
      <p:sp>
        <p:nvSpPr>
          <p:cNvPr id="44" name="Rectangle 43"/>
          <p:cNvSpPr/>
          <p:nvPr/>
        </p:nvSpPr>
        <p:spPr>
          <a:xfrm>
            <a:off x="764663" y="3914238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4</a:t>
            </a:r>
            <a:endParaRPr lang="en-US" sz="1600" dirty="0"/>
          </a:p>
        </p:txBody>
      </p:sp>
      <p:sp>
        <p:nvSpPr>
          <p:cNvPr id="45" name="Rectangle 44"/>
          <p:cNvSpPr/>
          <p:nvPr/>
        </p:nvSpPr>
        <p:spPr>
          <a:xfrm>
            <a:off x="356835" y="4675187"/>
            <a:ext cx="426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40</a:t>
            </a:r>
            <a:endParaRPr lang="en-US" sz="1600" dirty="0"/>
          </a:p>
        </p:txBody>
      </p:sp>
      <p:sp>
        <p:nvSpPr>
          <p:cNvPr id="46" name="Rectangle 45"/>
          <p:cNvSpPr/>
          <p:nvPr/>
        </p:nvSpPr>
        <p:spPr>
          <a:xfrm>
            <a:off x="2325796" y="5570514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4</a:t>
            </a:r>
            <a:endParaRPr lang="en-US" sz="1600" dirty="0"/>
          </a:p>
        </p:txBody>
      </p:sp>
      <p:sp>
        <p:nvSpPr>
          <p:cNvPr id="47" name="Rectangle 46"/>
          <p:cNvSpPr/>
          <p:nvPr/>
        </p:nvSpPr>
        <p:spPr>
          <a:xfrm>
            <a:off x="3017607" y="2876387"/>
            <a:ext cx="272877" cy="1037852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568828" y="2348099"/>
            <a:ext cx="272877" cy="157890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109078" y="2949749"/>
            <a:ext cx="444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0.2</a:t>
            </a:r>
            <a:endParaRPr lang="en-US" sz="1600" dirty="0"/>
          </a:p>
        </p:txBody>
      </p:sp>
      <p:sp>
        <p:nvSpPr>
          <p:cNvPr id="51" name="Rectangle 50"/>
          <p:cNvSpPr/>
          <p:nvPr/>
        </p:nvSpPr>
        <p:spPr>
          <a:xfrm>
            <a:off x="4114548" y="2084037"/>
            <a:ext cx="444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0.4</a:t>
            </a:r>
            <a:endParaRPr lang="en-US" sz="1600" dirty="0"/>
          </a:p>
        </p:txBody>
      </p:sp>
      <p:sp>
        <p:nvSpPr>
          <p:cNvPr id="52" name="Rectangle 51"/>
          <p:cNvSpPr/>
          <p:nvPr/>
        </p:nvSpPr>
        <p:spPr>
          <a:xfrm>
            <a:off x="4885764" y="2760520"/>
            <a:ext cx="272877" cy="115194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421460" y="2550595"/>
            <a:ext cx="272877" cy="138087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866082" y="3931061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2755227" y="3931473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633878" y="3920973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719148" y="4865633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22505" y="5742274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581339" y="4918113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581339" y="5742274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74816" y="4872310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460822" y="5742274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362320" y="5093659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357291" y="5562058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6355102" y="6043669"/>
            <a:ext cx="15742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6066441" y="2057563"/>
            <a:ext cx="288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5</a:t>
            </a:r>
            <a:endParaRPr lang="en-US" sz="1600" dirty="0"/>
          </a:p>
        </p:txBody>
      </p:sp>
      <p:sp>
        <p:nvSpPr>
          <p:cNvPr id="67" name="Rectangle 66"/>
          <p:cNvSpPr/>
          <p:nvPr/>
        </p:nvSpPr>
        <p:spPr>
          <a:xfrm>
            <a:off x="5984118" y="2945521"/>
            <a:ext cx="444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2.5</a:t>
            </a:r>
            <a:endParaRPr lang="en-US" sz="1600" dirty="0"/>
          </a:p>
        </p:txBody>
      </p:sp>
      <p:sp>
        <p:nvSpPr>
          <p:cNvPr id="68" name="Rectangle 67"/>
          <p:cNvSpPr/>
          <p:nvPr/>
        </p:nvSpPr>
        <p:spPr>
          <a:xfrm>
            <a:off x="6748892" y="2620456"/>
            <a:ext cx="272877" cy="1317282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7295084" y="2093513"/>
            <a:ext cx="272877" cy="18442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 flipH="1">
            <a:off x="6502036" y="3931061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37775" y="5572997"/>
            <a:ext cx="426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2</a:t>
            </a:r>
            <a:r>
              <a:rPr lang="en-US" sz="1600" dirty="0" smtClean="0"/>
              <a:t>0</a:t>
            </a:r>
            <a:endParaRPr lang="en-US" sz="1600" dirty="0"/>
          </a:p>
        </p:txBody>
      </p:sp>
      <p:sp>
        <p:nvSpPr>
          <p:cNvPr id="72" name="Rectangle 71"/>
          <p:cNvSpPr/>
          <p:nvPr/>
        </p:nvSpPr>
        <p:spPr>
          <a:xfrm>
            <a:off x="1096973" y="6046672"/>
            <a:ext cx="272877" cy="50968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611239" y="5090691"/>
            <a:ext cx="272877" cy="146525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876573" y="6565621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2503961" y="2245913"/>
            <a:ext cx="28866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smtClean="0"/>
              <a:t>5</a:t>
            </a:r>
          </a:p>
          <a:p>
            <a:endParaRPr lang="en-US" sz="1600" dirty="0"/>
          </a:p>
        </p:txBody>
      </p:sp>
      <p:sp>
        <p:nvSpPr>
          <p:cNvPr id="76" name="Rectangle 75"/>
          <p:cNvSpPr/>
          <p:nvPr/>
        </p:nvSpPr>
        <p:spPr>
          <a:xfrm>
            <a:off x="2377403" y="3002229"/>
            <a:ext cx="444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2.5</a:t>
            </a:r>
            <a:endParaRPr lang="en-US" sz="1600" dirty="0"/>
          </a:p>
        </p:txBody>
      </p:sp>
      <p:sp>
        <p:nvSpPr>
          <p:cNvPr id="77" name="Rectangle 76"/>
          <p:cNvSpPr/>
          <p:nvPr/>
        </p:nvSpPr>
        <p:spPr>
          <a:xfrm>
            <a:off x="3017607" y="5093659"/>
            <a:ext cx="272877" cy="1460507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568828" y="5570513"/>
            <a:ext cx="272877" cy="98839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flipH="1">
            <a:off x="2745172" y="6555945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4209042" y="4697001"/>
            <a:ext cx="34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.6</a:t>
            </a:r>
            <a:endParaRPr lang="en-US" sz="1600" dirty="0"/>
          </a:p>
        </p:txBody>
      </p:sp>
      <p:sp>
        <p:nvSpPr>
          <p:cNvPr id="81" name="Rectangle 80"/>
          <p:cNvSpPr/>
          <p:nvPr/>
        </p:nvSpPr>
        <p:spPr>
          <a:xfrm>
            <a:off x="4197312" y="5572997"/>
            <a:ext cx="34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.3</a:t>
            </a:r>
            <a:endParaRPr lang="en-US" sz="1600" dirty="0"/>
          </a:p>
        </p:txBody>
      </p:sp>
      <p:sp>
        <p:nvSpPr>
          <p:cNvPr id="82" name="Rectangle 81"/>
          <p:cNvSpPr/>
          <p:nvPr/>
        </p:nvSpPr>
        <p:spPr>
          <a:xfrm>
            <a:off x="4885764" y="5248135"/>
            <a:ext cx="272877" cy="1303063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5421460" y="4865633"/>
            <a:ext cx="272877" cy="167899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/>
          <p:nvPr/>
        </p:nvCxnSpPr>
        <p:spPr>
          <a:xfrm flipH="1">
            <a:off x="4633878" y="6555945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6076362" y="5386843"/>
            <a:ext cx="34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.2</a:t>
            </a:r>
            <a:endParaRPr lang="en-US" sz="1600" dirty="0"/>
          </a:p>
        </p:txBody>
      </p:sp>
      <p:sp>
        <p:nvSpPr>
          <p:cNvPr id="86" name="Rectangle 85"/>
          <p:cNvSpPr/>
          <p:nvPr/>
        </p:nvSpPr>
        <p:spPr>
          <a:xfrm>
            <a:off x="6086857" y="4912165"/>
            <a:ext cx="34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.3</a:t>
            </a:r>
            <a:endParaRPr lang="en-US" sz="1600" dirty="0"/>
          </a:p>
        </p:txBody>
      </p:sp>
      <p:sp>
        <p:nvSpPr>
          <p:cNvPr id="87" name="Rectangle 86"/>
          <p:cNvSpPr/>
          <p:nvPr/>
        </p:nvSpPr>
        <p:spPr>
          <a:xfrm>
            <a:off x="6093183" y="5845907"/>
            <a:ext cx="34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.1</a:t>
            </a:r>
            <a:endParaRPr lang="en-US" sz="1600" dirty="0"/>
          </a:p>
        </p:txBody>
      </p:sp>
      <p:sp>
        <p:nvSpPr>
          <p:cNvPr id="88" name="Rectangle 87"/>
          <p:cNvSpPr/>
          <p:nvPr/>
        </p:nvSpPr>
        <p:spPr>
          <a:xfrm>
            <a:off x="6748892" y="5250719"/>
            <a:ext cx="272877" cy="1293909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7295084" y="4918113"/>
            <a:ext cx="272877" cy="163030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 flipH="1">
            <a:off x="6512531" y="6545861"/>
            <a:ext cx="1421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83794" y="6562140"/>
            <a:ext cx="1212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* </a:t>
            </a:r>
            <a:r>
              <a:rPr lang="en-US" sz="1400" dirty="0" err="1" smtClean="0"/>
              <a:t>meq</a:t>
            </a:r>
            <a:r>
              <a:rPr lang="en-US" sz="1400" dirty="0" smtClean="0"/>
              <a:t>/100gm</a:t>
            </a:r>
            <a:endParaRPr lang="en-US" sz="1400" dirty="0"/>
          </a:p>
        </p:txBody>
      </p:sp>
      <p:sp>
        <p:nvSpPr>
          <p:cNvPr id="91" name="Rectangle 90"/>
          <p:cNvSpPr/>
          <p:nvPr/>
        </p:nvSpPr>
        <p:spPr>
          <a:xfrm>
            <a:off x="1081012" y="1323174"/>
            <a:ext cx="272877" cy="254842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33398" y="1251656"/>
            <a:ext cx="7253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Grassland				                 Eucalyptus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6519749" y="1323174"/>
            <a:ext cx="272877" cy="254842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4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Allelopathic</a:t>
            </a:r>
            <a:r>
              <a:rPr lang="en-US" sz="3600" dirty="0" smtClean="0"/>
              <a:t> Effects of Eucalyptus</a:t>
            </a:r>
            <a:endParaRPr lang="en-US" sz="3600" dirty="0"/>
          </a:p>
        </p:txBody>
      </p:sp>
      <p:pic>
        <p:nvPicPr>
          <p:cNvPr id="3" name="Picture 2" descr="Allelopathy.jpeg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142999"/>
            <a:ext cx="3597302" cy="5325461"/>
          </a:xfrm>
          <a:prstGeom prst="rect">
            <a:avLst/>
          </a:prstGeom>
        </p:spPr>
      </p:pic>
      <p:pic>
        <p:nvPicPr>
          <p:cNvPr id="4" name="Picture 3" descr="IMG_111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758" y="1931955"/>
            <a:ext cx="4281623" cy="321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4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5071" t="8231" r="5319" b="42766"/>
          <a:stretch/>
        </p:blipFill>
        <p:spPr>
          <a:xfrm>
            <a:off x="2308999" y="3640327"/>
            <a:ext cx="4444825" cy="3145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2830" y="886529"/>
            <a:ext cx="3103165" cy="25683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466" y="886529"/>
            <a:ext cx="3850667" cy="25683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08999" y="3549855"/>
            <a:ext cx="4444825" cy="133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392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Eucalyptus Litter and Stream Insects</a:t>
            </a:r>
            <a:br>
              <a:rPr lang="en-US" dirty="0" smtClean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7925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Eucalyptus Litter and Stream Insects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 smtClean="0"/>
              <a:t>(</a:t>
            </a:r>
            <a:r>
              <a:rPr lang="en-US" sz="2000" dirty="0" err="1" smtClean="0"/>
              <a:t>Lacan</a:t>
            </a:r>
            <a:r>
              <a:rPr lang="en-US" sz="2000" dirty="0" smtClean="0"/>
              <a:t>, </a:t>
            </a:r>
            <a:r>
              <a:rPr lang="en-US" sz="2000" dirty="0" err="1" smtClean="0"/>
              <a:t>Resh</a:t>
            </a:r>
            <a:r>
              <a:rPr lang="en-US" sz="2000" dirty="0" smtClean="0"/>
              <a:t>, and McBride, 2009)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016049" y="2205204"/>
            <a:ext cx="7757993" cy="2400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Litter Type</a:t>
            </a:r>
            <a:r>
              <a:rPr lang="en-US" dirty="0" smtClean="0"/>
              <a:t>	</a:t>
            </a:r>
            <a:r>
              <a:rPr lang="en-US" u="sng" dirty="0" smtClean="0"/>
              <a:t>Annual Input</a:t>
            </a:r>
            <a:r>
              <a:rPr lang="en-US" dirty="0" smtClean="0"/>
              <a:t>	</a:t>
            </a:r>
            <a:r>
              <a:rPr lang="en-US" u="sng" dirty="0" smtClean="0"/>
              <a:t>Decomposition</a:t>
            </a:r>
            <a:r>
              <a:rPr lang="en-US" dirty="0" smtClean="0"/>
              <a:t>	</a:t>
            </a:r>
            <a:r>
              <a:rPr lang="en-US" u="sng" dirty="0" err="1" smtClean="0"/>
              <a:t>Macroinvertebrate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Eucalyptus	950 </a:t>
            </a:r>
            <a:r>
              <a:rPr lang="en-US" dirty="0" err="1" smtClean="0"/>
              <a:t>gm</a:t>
            </a:r>
            <a:r>
              <a:rPr lang="en-US" dirty="0" smtClean="0"/>
              <a:t>/m</a:t>
            </a:r>
            <a:r>
              <a:rPr lang="en-US" baseline="30000" dirty="0" smtClean="0"/>
              <a:t>2</a:t>
            </a:r>
            <a:r>
              <a:rPr lang="en-US" dirty="0" smtClean="0"/>
              <a:t>/</a:t>
            </a:r>
            <a:r>
              <a:rPr lang="en-US" dirty="0" err="1" smtClean="0"/>
              <a:t>yr</a:t>
            </a:r>
            <a:r>
              <a:rPr lang="en-US" dirty="0" smtClean="0"/>
              <a:t>	0.0193 </a:t>
            </a:r>
            <a:r>
              <a:rPr lang="en-US" dirty="0" err="1" smtClean="0"/>
              <a:t>gm</a:t>
            </a:r>
            <a:r>
              <a:rPr lang="en-US" dirty="0" smtClean="0"/>
              <a:t>/day</a:t>
            </a:r>
          </a:p>
          <a:p>
            <a:r>
              <a:rPr lang="en-US" sz="1400" dirty="0" smtClean="0"/>
              <a:t>					</a:t>
            </a:r>
            <a:r>
              <a:rPr lang="en-US" sz="1400" dirty="0"/>
              <a:t>	</a:t>
            </a:r>
            <a:r>
              <a:rPr lang="en-US" sz="1400" dirty="0" smtClean="0"/>
              <a:t>species richness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					species diversity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				</a:t>
            </a:r>
            <a:r>
              <a:rPr lang="en-US" sz="1400" dirty="0"/>
              <a:t>	</a:t>
            </a:r>
            <a:r>
              <a:rPr lang="en-US" sz="1400" dirty="0" smtClean="0"/>
              <a:t>pollution tolerance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Native Riparian	669 </a:t>
            </a:r>
            <a:r>
              <a:rPr lang="en-US" dirty="0" err="1"/>
              <a:t>gm</a:t>
            </a:r>
            <a:r>
              <a:rPr lang="en-US" dirty="0"/>
              <a:t>/m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dirty="0" err="1"/>
              <a:t>yr</a:t>
            </a:r>
            <a:r>
              <a:rPr lang="en-US" dirty="0"/>
              <a:t>	</a:t>
            </a:r>
            <a:r>
              <a:rPr lang="en-US" dirty="0" smtClean="0"/>
              <a:t>0.0134 </a:t>
            </a:r>
            <a:r>
              <a:rPr lang="en-US" dirty="0" err="1"/>
              <a:t>gm</a:t>
            </a:r>
            <a:r>
              <a:rPr lang="en-US" dirty="0"/>
              <a:t>/day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102345" y="2875978"/>
            <a:ext cx="10495" cy="141699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16200000">
            <a:off x="7572681" y="3453168"/>
            <a:ext cx="15629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n</a:t>
            </a:r>
            <a:r>
              <a:rPr lang="en-US" sz="1100" dirty="0" smtClean="0"/>
              <a:t>o significant difference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101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Wildlife Habitat Value of Eucalyptus Plantations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13071" r="10254"/>
          <a:stretch/>
        </p:blipFill>
        <p:spPr>
          <a:xfrm>
            <a:off x="3695206" y="1644176"/>
            <a:ext cx="1926759" cy="2985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t="3622" b="2619"/>
          <a:stretch/>
        </p:blipFill>
        <p:spPr>
          <a:xfrm>
            <a:off x="5611470" y="1644175"/>
            <a:ext cx="3247982" cy="2985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/>
          <a:srcRect r="25097"/>
          <a:stretch/>
        </p:blipFill>
        <p:spPr>
          <a:xfrm>
            <a:off x="342880" y="1644175"/>
            <a:ext cx="3347734" cy="29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Use of Habitats in the East Bay Regional Parks</a:t>
            </a:r>
            <a:br>
              <a:rPr lang="en-US" sz="2800" dirty="0" smtClean="0"/>
            </a:br>
            <a:r>
              <a:rPr lang="en-US" sz="1400" dirty="0" smtClean="0"/>
              <a:t>(Stebbins, 1978)</a:t>
            </a:r>
            <a:br>
              <a:rPr lang="en-US" sz="1400" dirty="0" smtClean="0"/>
            </a:br>
            <a:endParaRPr lang="en-US" sz="2800" dirty="0"/>
          </a:p>
        </p:txBody>
      </p:sp>
      <p:pic>
        <p:nvPicPr>
          <p:cNvPr id="4" name="Picture 3" descr="Stebbins B&amp;W1.pdf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16684" r="15973" b="11093"/>
          <a:stretch/>
        </p:blipFill>
        <p:spPr>
          <a:xfrm>
            <a:off x="-1" y="1716757"/>
            <a:ext cx="2286997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5" name="Picture 4" descr="Stebbins B&amp;W2.pdf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45" t="15825" r="8396" b="9162"/>
          <a:stretch/>
        </p:blipFill>
        <p:spPr>
          <a:xfrm>
            <a:off x="2272920" y="1716757"/>
            <a:ext cx="2377898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6" name="Rectangle 5"/>
          <p:cNvSpPr/>
          <p:nvPr/>
        </p:nvSpPr>
        <p:spPr>
          <a:xfrm>
            <a:off x="840354" y="1347425"/>
            <a:ext cx="7846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Birds		  Mammals	             Reptiles                          Amphibians</a:t>
            </a:r>
            <a:endParaRPr lang="en-US" dirty="0"/>
          </a:p>
        </p:txBody>
      </p:sp>
      <p:pic>
        <p:nvPicPr>
          <p:cNvPr id="7" name="Picture 6" descr="Stebbins B&amp;W3.pdf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t="15431" r="18951" b="10269"/>
          <a:stretch/>
        </p:blipFill>
        <p:spPr>
          <a:xfrm>
            <a:off x="4650818" y="1716757"/>
            <a:ext cx="2181112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8" name="Picture 7" descr="Stebbins B&amp;W4.pdf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" t="15773" r="15135" b="10101"/>
          <a:stretch/>
        </p:blipFill>
        <p:spPr>
          <a:xfrm>
            <a:off x="6831930" y="1716757"/>
            <a:ext cx="2312070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0572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Use of Habitats in the East Bay Regional Parks</a:t>
            </a:r>
            <a:br>
              <a:rPr lang="en-US" sz="2800" dirty="0" smtClean="0"/>
            </a:br>
            <a:r>
              <a:rPr lang="en-US" sz="1400" dirty="0" smtClean="0"/>
              <a:t>(Stebbins, 1978)</a:t>
            </a:r>
            <a:br>
              <a:rPr lang="en-US" sz="1400" dirty="0" smtClean="0"/>
            </a:br>
            <a:endParaRPr lang="en-US" sz="2800" dirty="0"/>
          </a:p>
        </p:txBody>
      </p:sp>
      <p:pic>
        <p:nvPicPr>
          <p:cNvPr id="4" name="Picture 3" descr="Stebbins B&amp;W1.pdf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" t="16684" r="15973" b="11093"/>
          <a:stretch/>
        </p:blipFill>
        <p:spPr>
          <a:xfrm>
            <a:off x="-1" y="1716757"/>
            <a:ext cx="2286997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5" name="Picture 4" descr="Stebbins B&amp;W2.pdf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45" t="15825" r="8396" b="9162"/>
          <a:stretch/>
        </p:blipFill>
        <p:spPr>
          <a:xfrm>
            <a:off x="2272920" y="1716757"/>
            <a:ext cx="2377898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6" name="Rectangle 5"/>
          <p:cNvSpPr/>
          <p:nvPr/>
        </p:nvSpPr>
        <p:spPr>
          <a:xfrm>
            <a:off x="840354" y="1347425"/>
            <a:ext cx="7846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Birds		  Mammals	             Reptiles                          Amphibians</a:t>
            </a:r>
            <a:endParaRPr lang="en-US" dirty="0"/>
          </a:p>
        </p:txBody>
      </p:sp>
      <p:pic>
        <p:nvPicPr>
          <p:cNvPr id="7" name="Picture 6" descr="Stebbins B&amp;W3.pdf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t="15431" r="18951" b="10269"/>
          <a:stretch/>
        </p:blipFill>
        <p:spPr>
          <a:xfrm>
            <a:off x="4650818" y="1716757"/>
            <a:ext cx="2181112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8" name="Picture 7" descr="Stebbins B&amp;W4.pdf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" t="15773" r="15135" b="10101"/>
          <a:stretch/>
        </p:blipFill>
        <p:spPr>
          <a:xfrm>
            <a:off x="6831930" y="1716757"/>
            <a:ext cx="2312070" cy="301006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2" name="Rectangle 1"/>
          <p:cNvSpPr/>
          <p:nvPr/>
        </p:nvSpPr>
        <p:spPr>
          <a:xfrm>
            <a:off x="0" y="2539782"/>
            <a:ext cx="9144000" cy="41153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15202" y="1535904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Birds</a:t>
            </a:r>
          </a:p>
        </p:txBody>
      </p:sp>
      <p:sp>
        <p:nvSpPr>
          <p:cNvPr id="9" name="Rectangle 8"/>
          <p:cNvSpPr/>
          <p:nvPr/>
        </p:nvSpPr>
        <p:spPr>
          <a:xfrm>
            <a:off x="2099077" y="275084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Mammals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115202" y="3851954"/>
            <a:ext cx="932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Reptiles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919541" y="5097115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Amphibians</a:t>
            </a:r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457200" y="32353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Use of Eucalyptus in the East Bay Regional Parks</a:t>
            </a:r>
            <a:br>
              <a:rPr lang="en-US" sz="2800" dirty="0" smtClean="0"/>
            </a:br>
            <a:r>
              <a:rPr lang="en-US" sz="1400" dirty="0" smtClean="0"/>
              <a:t>(Stebbins, 1978)</a:t>
            </a:r>
            <a:endParaRPr lang="en-US" sz="2800" dirty="0"/>
          </a:p>
        </p:txBody>
      </p:sp>
      <p:pic>
        <p:nvPicPr>
          <p:cNvPr id="15" name="Picture 14" descr="Stebbins B&amp;W1.pdf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03" t="36150" r="34246" b="53975"/>
          <a:stretch/>
        </p:blipFill>
        <p:spPr>
          <a:xfrm>
            <a:off x="3279430" y="1175353"/>
            <a:ext cx="3129160" cy="1058715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16" name="Picture 15" descr="Stebbins B&amp;W2.pdf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02" t="33921" r="23581" b="54581"/>
          <a:stretch/>
        </p:blipFill>
        <p:spPr>
          <a:xfrm>
            <a:off x="3291187" y="2358001"/>
            <a:ext cx="3117402" cy="1070697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17" name="Picture 16" descr="Stebbins B&amp;W3.pdf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35747" r="31325" b="54095"/>
          <a:stretch/>
        </p:blipFill>
        <p:spPr>
          <a:xfrm>
            <a:off x="3236022" y="3569794"/>
            <a:ext cx="3172567" cy="1070697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pic>
        <p:nvPicPr>
          <p:cNvPr id="18" name="Picture 17" descr="Stebbins B&amp;W4.pdf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7" t="35462" r="30709" b="54403"/>
          <a:stretch/>
        </p:blipFill>
        <p:spPr>
          <a:xfrm>
            <a:off x="3236021" y="4827927"/>
            <a:ext cx="3172567" cy="1078044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7290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272223" y="867452"/>
            <a:ext cx="1999362" cy="29971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13071" r="10254"/>
          <a:stretch/>
        </p:blipFill>
        <p:spPr>
          <a:xfrm>
            <a:off x="2393795" y="867452"/>
            <a:ext cx="1926759" cy="2985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/>
          <a:srcRect l="9199" r="22500"/>
          <a:stretch/>
        </p:blipFill>
        <p:spPr>
          <a:xfrm>
            <a:off x="272223" y="4387781"/>
            <a:ext cx="1703127" cy="18701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85228" y="855924"/>
            <a:ext cx="2191637" cy="29971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/>
          <a:srcRect l="5962" t="4472" r="5509" b="4044"/>
          <a:stretch/>
        </p:blipFill>
        <p:spPr>
          <a:xfrm flipH="1">
            <a:off x="2130535" y="4387781"/>
            <a:ext cx="1307832" cy="18701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/>
          <a:srcRect l="2969" t="2762" r="4381" b="2394"/>
          <a:stretch/>
        </p:blipFill>
        <p:spPr>
          <a:xfrm>
            <a:off x="4436988" y="855924"/>
            <a:ext cx="2104159" cy="29971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48196" y="4387781"/>
            <a:ext cx="1497580" cy="1870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 cstate="print"/>
          <a:srcRect l="1900" r="22069"/>
          <a:stretch/>
        </p:blipFill>
        <p:spPr>
          <a:xfrm flipH="1">
            <a:off x="7004772" y="4387781"/>
            <a:ext cx="1965369" cy="18701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 cstate="print"/>
          <a:srcRect l="23443" r="4591"/>
          <a:stretch/>
        </p:blipFill>
        <p:spPr>
          <a:xfrm>
            <a:off x="5126795" y="4387781"/>
            <a:ext cx="1788229" cy="187014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1569" y="3864561"/>
            <a:ext cx="8728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       Mourning Dove                        Great </a:t>
            </a:r>
            <a:r>
              <a:rPr lang="en-US" sz="1400" dirty="0"/>
              <a:t>Horned </a:t>
            </a:r>
            <a:r>
              <a:rPr lang="en-US" sz="1400" dirty="0" smtClean="0"/>
              <a:t>Owl                          </a:t>
            </a:r>
            <a:r>
              <a:rPr lang="en-US" sz="1400" dirty="0" err="1" smtClean="0"/>
              <a:t>Steller</a:t>
            </a:r>
            <a:r>
              <a:rPr lang="en-US" sz="1400" dirty="0" smtClean="0"/>
              <a:t> Jay                            Yellow</a:t>
            </a:r>
            <a:r>
              <a:rPr lang="en-US" sz="1400" dirty="0"/>
              <a:t>-bellied Sapsucker </a:t>
            </a:r>
          </a:p>
          <a:p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272223" y="6257930"/>
            <a:ext cx="864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Allen </a:t>
            </a:r>
            <a:r>
              <a:rPr lang="en-US" sz="1400" dirty="0" smtClean="0"/>
              <a:t>Hummingbird     Olive</a:t>
            </a:r>
            <a:r>
              <a:rPr lang="en-US" sz="1400" dirty="0"/>
              <a:t>-sided </a:t>
            </a:r>
            <a:r>
              <a:rPr lang="en-US" sz="1400" dirty="0" smtClean="0"/>
              <a:t>Flycatcher     Brown Creeper               Dark</a:t>
            </a:r>
            <a:r>
              <a:rPr lang="en-US" sz="1400" dirty="0"/>
              <a:t>-eyed </a:t>
            </a:r>
            <a:r>
              <a:rPr lang="en-US" sz="1400" dirty="0" smtClean="0"/>
              <a:t>Junco                   Audubon </a:t>
            </a:r>
            <a:r>
              <a:rPr lang="en-US" sz="1400" dirty="0"/>
              <a:t>Warbler</a:t>
            </a:r>
          </a:p>
          <a:p>
            <a:endParaRPr lang="en-US" sz="1200" dirty="0"/>
          </a:p>
          <a:p>
            <a:endParaRPr lang="en-US" sz="1400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285860" y="83968"/>
            <a:ext cx="860617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Birds making “great” use of Eucalyptus habitat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07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t="3622" b="2619"/>
          <a:stretch/>
        </p:blipFill>
        <p:spPr>
          <a:xfrm>
            <a:off x="457200" y="1280127"/>
            <a:ext cx="3925698" cy="36085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b="16002"/>
          <a:stretch/>
        </p:blipFill>
        <p:spPr>
          <a:xfrm>
            <a:off x="4474990" y="1280127"/>
            <a:ext cx="4434678" cy="24352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5867" y="4980327"/>
            <a:ext cx="2498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Southern Alligator Lizard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5617412" y="3798720"/>
            <a:ext cx="2061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Slender Salamander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285860" y="325382"/>
            <a:ext cx="860617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Reptiles and Amphibians making “great” </a:t>
            </a:r>
            <a:br>
              <a:rPr lang="en-US" sz="2800" dirty="0" smtClean="0"/>
            </a:br>
            <a:r>
              <a:rPr lang="en-US" sz="2800" dirty="0" smtClean="0"/>
              <a:t>use of Eucalyptus habitat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719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Small Mammal Use of Eucalyptus Plantations </a:t>
            </a:r>
            <a:br>
              <a:rPr lang="en-US" sz="3600" dirty="0" smtClean="0"/>
            </a:br>
            <a:r>
              <a:rPr lang="en-US" sz="1600" dirty="0" smtClean="0"/>
              <a:t>(Tilden Park, 1990)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							Number </a:t>
            </a:r>
            <a:r>
              <a:rPr lang="en-US" sz="2400" dirty="0"/>
              <a:t>of Animals </a:t>
            </a:r>
            <a:r>
              <a:rPr lang="en-US" sz="2400" dirty="0" smtClean="0"/>
              <a:t>Captured</a:t>
            </a:r>
            <a:endParaRPr lang="en-US" sz="1400" u="sng" dirty="0" smtClean="0"/>
          </a:p>
          <a:p>
            <a:pPr marL="0" indent="0">
              <a:buNone/>
            </a:pPr>
            <a:r>
              <a:rPr lang="en-US" sz="2400" u="sng" dirty="0" smtClean="0"/>
              <a:t>Vegetation Type</a:t>
            </a:r>
            <a:r>
              <a:rPr lang="en-US" sz="2400" dirty="0" smtClean="0"/>
              <a:t>		</a:t>
            </a:r>
            <a:r>
              <a:rPr lang="en-US" sz="2400" u="sng" dirty="0" smtClean="0"/>
              <a:t>Deer Mouse</a:t>
            </a:r>
            <a:r>
              <a:rPr lang="en-US" sz="2400" dirty="0"/>
              <a:t>	</a:t>
            </a:r>
            <a:r>
              <a:rPr lang="en-US" sz="2400" u="sng" dirty="0" smtClean="0"/>
              <a:t>California Meadow Mouse</a:t>
            </a:r>
          </a:p>
          <a:p>
            <a:pPr marL="0" indent="0">
              <a:buNone/>
            </a:pPr>
            <a:r>
              <a:rPr lang="en-US" sz="2400" dirty="0" smtClean="0"/>
              <a:t>Eucalyptus				          35                                 0</a:t>
            </a:r>
          </a:p>
          <a:p>
            <a:pPr marL="0" indent="0">
              <a:buNone/>
            </a:pPr>
            <a:r>
              <a:rPr lang="en-US" sz="2400" dirty="0" smtClean="0"/>
              <a:t>Grassland					     3                                  1</a:t>
            </a:r>
            <a:endParaRPr lang="en-US" sz="1200" dirty="0" smtClean="0"/>
          </a:p>
          <a:p>
            <a:pPr marL="0" indent="0">
              <a:buNone/>
            </a:pPr>
            <a:r>
              <a:rPr lang="en-US" sz="1400" dirty="0" smtClean="0"/>
              <a:t>(*200 trap nights)</a:t>
            </a:r>
          </a:p>
          <a:p>
            <a:pPr marL="0" indent="0">
              <a:buNone/>
            </a:pPr>
            <a:r>
              <a:rPr lang="en-US" sz="2400" dirty="0" smtClean="0"/>
              <a:t>					     			</a:t>
            </a:r>
            <a:endParaRPr lang="en-US" sz="2400" u="sng" dirty="0"/>
          </a:p>
        </p:txBody>
      </p:sp>
      <p:sp>
        <p:nvSpPr>
          <p:cNvPr id="5" name="Rectangle 4"/>
          <p:cNvSpPr/>
          <p:nvPr/>
        </p:nvSpPr>
        <p:spPr>
          <a:xfrm>
            <a:off x="1162071" y="5911499"/>
            <a:ext cx="682171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              Deer Mouse                              California Meadow Mouse</a:t>
            </a:r>
          </a:p>
          <a:p>
            <a:r>
              <a:rPr lang="en-US" sz="1400" i="1" dirty="0" smtClean="0"/>
              <a:t>                  (</a:t>
            </a:r>
            <a:r>
              <a:rPr lang="en-US" sz="1400" i="1" dirty="0" err="1" smtClean="0"/>
              <a:t>Peromyscus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maniculatus</a:t>
            </a:r>
            <a:r>
              <a:rPr lang="en-US" sz="1400" i="1" dirty="0" smtClean="0"/>
              <a:t>)		               (</a:t>
            </a:r>
            <a:r>
              <a:rPr lang="en-US" sz="1400" i="1" dirty="0" err="1" smtClean="0"/>
              <a:t>Microtus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californicus</a:t>
            </a:r>
            <a:r>
              <a:rPr lang="en-US" sz="1400" i="1" dirty="0" smtClean="0"/>
              <a:t>)</a:t>
            </a:r>
            <a:endParaRPr lang="en-US" sz="1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4882" y="4212442"/>
            <a:ext cx="2945058" cy="15314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0562" y="4295729"/>
            <a:ext cx="2241544" cy="14943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97948" y="5360330"/>
            <a:ext cx="924439" cy="21478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72290" y="1600200"/>
            <a:ext cx="299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1081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bbins.pd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5" t="57000" r="12333" b="6628"/>
          <a:stretch/>
        </p:blipFill>
        <p:spPr>
          <a:xfrm>
            <a:off x="1689994" y="1578215"/>
            <a:ext cx="6193287" cy="414631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4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Attractiveness of Habitats in the East Bay Regional Parks</a:t>
            </a:r>
            <a:br>
              <a:rPr lang="en-US" sz="2800" dirty="0" smtClean="0"/>
            </a:br>
            <a:r>
              <a:rPr lang="en-US" sz="1400" dirty="0" smtClean="0"/>
              <a:t>(Stebbins, 1978)</a:t>
            </a:r>
            <a:br>
              <a:rPr lang="en-US" sz="1400" dirty="0" smtClean="0"/>
            </a:br>
            <a:r>
              <a:rPr lang="en-US" sz="2000" dirty="0" smtClean="0"/>
              <a:t>All Species Making Use of Habitat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521195" y="1718294"/>
            <a:ext cx="1045829" cy="22412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12521" y="3072384"/>
            <a:ext cx="1867552" cy="8404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7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Use of Eucalyptus Plantations by Insects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6" y="1313359"/>
            <a:ext cx="3423107" cy="22763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7835" y="3108975"/>
            <a:ext cx="3086827" cy="20560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30415" y="4538789"/>
            <a:ext cx="3118059" cy="20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184" y="1028701"/>
            <a:ext cx="3005852" cy="2370792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1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Eucalyptus and Monarch Butterflies</a:t>
            </a:r>
            <a:br>
              <a:rPr lang="en-US" sz="3200" dirty="0" smtClean="0"/>
            </a:br>
            <a:endParaRPr lang="en-US" sz="1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62136"/>
              </p:ext>
            </p:extLst>
          </p:nvPr>
        </p:nvGraphicFramePr>
        <p:xfrm>
          <a:off x="3244846" y="1028700"/>
          <a:ext cx="6275702" cy="4177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Document" r:id="rId5" imgW="6502161" imgH="4800423" progId="Word.Document.12">
                  <p:embed/>
                </p:oleObj>
              </mc:Choice>
              <mc:Fallback>
                <p:oleObj name="Document" r:id="rId5" imgW="6502161" imgH="4800423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46" y="1028700"/>
                        <a:ext cx="6275702" cy="41774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8920976" y="1028700"/>
            <a:ext cx="325353" cy="44503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5988840" y="2104307"/>
            <a:ext cx="325353" cy="59849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7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Eucalyptus </a:t>
            </a:r>
            <a:r>
              <a:rPr lang="en-US" sz="3600" dirty="0" err="1" smtClean="0"/>
              <a:t>Longhorned</a:t>
            </a:r>
            <a:r>
              <a:rPr lang="en-US" sz="3600" dirty="0" smtClean="0"/>
              <a:t> Borer </a:t>
            </a:r>
            <a:br>
              <a:rPr lang="en-US" sz="3600" dirty="0" smtClean="0"/>
            </a:br>
            <a:r>
              <a:rPr lang="en-US" sz="1800" dirty="0" smtClean="0"/>
              <a:t>(</a:t>
            </a:r>
            <a:r>
              <a:rPr lang="en-US" sz="1800" i="1" dirty="0" err="1" smtClean="0"/>
              <a:t>Phorocantha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semipunctata</a:t>
            </a:r>
            <a:r>
              <a:rPr lang="en-US" sz="1800" dirty="0" smtClean="0"/>
              <a:t>)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b="5109"/>
          <a:stretch/>
        </p:blipFill>
        <p:spPr>
          <a:xfrm rot="5400000">
            <a:off x="2996764" y="51773"/>
            <a:ext cx="2631824" cy="45868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8848" r="8751"/>
          <a:stretch/>
        </p:blipFill>
        <p:spPr>
          <a:xfrm>
            <a:off x="2130539" y="3906511"/>
            <a:ext cx="2520371" cy="22652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/>
          <a:srcRect l="25911" t="13542" r="12902" b="15474"/>
          <a:stretch/>
        </p:blipFill>
        <p:spPr>
          <a:xfrm rot="5400000">
            <a:off x="-12137" y="4163160"/>
            <a:ext cx="2265295" cy="17519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/>
          <a:srcRect t="9941" r="8105" b="37534"/>
          <a:stretch/>
        </p:blipFill>
        <p:spPr>
          <a:xfrm>
            <a:off x="4817327" y="3906511"/>
            <a:ext cx="2315043" cy="22652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/>
          <a:srcRect l="28009" r="25177"/>
          <a:stretch/>
        </p:blipFill>
        <p:spPr>
          <a:xfrm>
            <a:off x="7308413" y="3906511"/>
            <a:ext cx="1590723" cy="226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7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Parasitic Wasp of Eucalyptus </a:t>
            </a:r>
            <a:r>
              <a:rPr lang="en-US" sz="3600" dirty="0" err="1" smtClean="0"/>
              <a:t>Longhorned</a:t>
            </a:r>
            <a:r>
              <a:rPr lang="en-US" sz="3600" dirty="0" smtClean="0"/>
              <a:t> Borer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/>
              <a:t>(</a:t>
            </a:r>
            <a:r>
              <a:rPr lang="en-US" sz="2000" i="1" dirty="0" err="1" smtClean="0"/>
              <a:t>Avetianella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longoi</a:t>
            </a:r>
            <a:r>
              <a:rPr lang="en-US" sz="2000" dirty="0" smtClean="0"/>
              <a:t>) 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2111" t="38836" b="10465"/>
          <a:stretch/>
        </p:blipFill>
        <p:spPr>
          <a:xfrm>
            <a:off x="4537696" y="1417638"/>
            <a:ext cx="4351173" cy="2910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4813" y="1417637"/>
            <a:ext cx="4001681" cy="29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4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Gum Lerp </a:t>
            </a:r>
            <a:r>
              <a:rPr lang="en-US" dirty="0" err="1" smtClean="0"/>
              <a:t>Psyllid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5391"/>
          <a:stretch/>
        </p:blipFill>
        <p:spPr>
          <a:xfrm>
            <a:off x="965564" y="1825706"/>
            <a:ext cx="7609068" cy="41753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0517" y="1825707"/>
            <a:ext cx="5268624" cy="336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Successional change</a:t>
            </a:r>
          </a:p>
          <a:p>
            <a:r>
              <a:rPr lang="en-US" dirty="0" smtClean="0"/>
              <a:t>Invasion of adjacent vegetation types</a:t>
            </a:r>
          </a:p>
          <a:p>
            <a:r>
              <a:rPr lang="en-US" dirty="0" smtClean="0"/>
              <a:t>Potential impacts of naturalized pest species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58154" y="395154"/>
            <a:ext cx="62602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/>
              <a:t>Future of eucalyptus plantations </a:t>
            </a:r>
            <a:endParaRPr lang="en-US" sz="3600" dirty="0" smtClean="0"/>
          </a:p>
          <a:p>
            <a:pPr algn="ctr"/>
            <a:r>
              <a:rPr lang="en-US" sz="3600" dirty="0" smtClean="0"/>
              <a:t>in the San Francisco Bay Area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0233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Plant Succession in Eucalyptus Plantations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2420433" y="1417638"/>
            <a:ext cx="519885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• Concept of succession</a:t>
            </a:r>
          </a:p>
          <a:p>
            <a:r>
              <a:rPr lang="en-US" sz="2800" dirty="0" smtClean="0"/>
              <a:t>• Current trends in the understory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of Eucalyptus plantations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1340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Plant Succession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" t="20370" r="4575" b="24074"/>
          <a:stretch>
            <a:fillRect/>
          </a:stretch>
        </p:blipFill>
        <p:spPr>
          <a:xfrm>
            <a:off x="1622775" y="1510369"/>
            <a:ext cx="5562600" cy="2286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00233" y="3253842"/>
            <a:ext cx="5384071" cy="125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274523" y="1742381"/>
            <a:ext cx="286602" cy="361283"/>
          </a:xfrm>
          <a:custGeom>
            <a:avLst/>
            <a:gdLst>
              <a:gd name="connsiteX0" fmla="*/ 0 w 286602"/>
              <a:gd name="connsiteY0" fmla="*/ 272903 h 361283"/>
              <a:gd name="connsiteX1" fmla="*/ 31486 w 286602"/>
              <a:gd name="connsiteY1" fmla="*/ 356873 h 361283"/>
              <a:gd name="connsiteX2" fmla="*/ 94457 w 286602"/>
              <a:gd name="connsiteY2" fmla="*/ 346377 h 361283"/>
              <a:gd name="connsiteX3" fmla="*/ 178419 w 286602"/>
              <a:gd name="connsiteY3" fmla="*/ 325384 h 361283"/>
              <a:gd name="connsiteX4" fmla="*/ 209905 w 286602"/>
              <a:gd name="connsiteY4" fmla="*/ 293895 h 361283"/>
              <a:gd name="connsiteX5" fmla="*/ 220400 w 286602"/>
              <a:gd name="connsiteY5" fmla="*/ 262406 h 361283"/>
              <a:gd name="connsiteX6" fmla="*/ 262381 w 286602"/>
              <a:gd name="connsiteY6" fmla="*/ 241414 h 361283"/>
              <a:gd name="connsiteX7" fmla="*/ 283372 w 286602"/>
              <a:gd name="connsiteY7" fmla="*/ 209925 h 361283"/>
              <a:gd name="connsiteX8" fmla="*/ 251886 w 286602"/>
              <a:gd name="connsiteY8" fmla="*/ 62977 h 361283"/>
              <a:gd name="connsiteX9" fmla="*/ 241391 w 286602"/>
              <a:gd name="connsiteY9" fmla="*/ 31489 h 361283"/>
              <a:gd name="connsiteX10" fmla="*/ 209905 w 286602"/>
              <a:gd name="connsiteY10" fmla="*/ 20992 h 361283"/>
              <a:gd name="connsiteX11" fmla="*/ 178419 w 286602"/>
              <a:gd name="connsiteY11" fmla="*/ 0 h 361283"/>
              <a:gd name="connsiteX12" fmla="*/ 94457 w 286602"/>
              <a:gd name="connsiteY12" fmla="*/ 10496 h 361283"/>
              <a:gd name="connsiteX13" fmla="*/ 52476 w 286602"/>
              <a:gd name="connsiteY13" fmla="*/ 73474 h 361283"/>
              <a:gd name="connsiteX14" fmla="*/ 41981 w 286602"/>
              <a:gd name="connsiteY14" fmla="*/ 146947 h 361283"/>
              <a:gd name="connsiteX15" fmla="*/ 20990 w 286602"/>
              <a:gd name="connsiteY15" fmla="*/ 283399 h 361283"/>
              <a:gd name="connsiteX16" fmla="*/ 62971 w 286602"/>
              <a:gd name="connsiteY16" fmla="*/ 304392 h 361283"/>
              <a:gd name="connsiteX17" fmla="*/ 220400 w 286602"/>
              <a:gd name="connsiteY17" fmla="*/ 346377 h 36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602" h="361283">
                <a:moveTo>
                  <a:pt x="0" y="272903"/>
                </a:moveTo>
                <a:cubicBezTo>
                  <a:pt x="10495" y="300893"/>
                  <a:pt x="7891" y="338519"/>
                  <a:pt x="31486" y="356873"/>
                </a:cubicBezTo>
                <a:cubicBezTo>
                  <a:pt x="48283" y="369938"/>
                  <a:pt x="73520" y="350184"/>
                  <a:pt x="94457" y="346377"/>
                </a:cubicBezTo>
                <a:cubicBezTo>
                  <a:pt x="150180" y="336244"/>
                  <a:pt x="134725" y="339950"/>
                  <a:pt x="178419" y="325384"/>
                </a:cubicBezTo>
                <a:cubicBezTo>
                  <a:pt x="188914" y="314888"/>
                  <a:pt x="201672" y="306246"/>
                  <a:pt x="209905" y="293895"/>
                </a:cubicBezTo>
                <a:cubicBezTo>
                  <a:pt x="216042" y="284689"/>
                  <a:pt x="212577" y="270230"/>
                  <a:pt x="220400" y="262406"/>
                </a:cubicBezTo>
                <a:cubicBezTo>
                  <a:pt x="231463" y="251342"/>
                  <a:pt x="248387" y="248411"/>
                  <a:pt x="262381" y="241414"/>
                </a:cubicBezTo>
                <a:cubicBezTo>
                  <a:pt x="269378" y="230918"/>
                  <a:pt x="282473" y="222508"/>
                  <a:pt x="283372" y="209925"/>
                </a:cubicBezTo>
                <a:cubicBezTo>
                  <a:pt x="290505" y="110060"/>
                  <a:pt x="288185" y="117430"/>
                  <a:pt x="251886" y="62977"/>
                </a:cubicBezTo>
                <a:cubicBezTo>
                  <a:pt x="248388" y="52481"/>
                  <a:pt x="249214" y="39313"/>
                  <a:pt x="241391" y="31489"/>
                </a:cubicBezTo>
                <a:cubicBezTo>
                  <a:pt x="233568" y="23666"/>
                  <a:pt x="219800" y="25940"/>
                  <a:pt x="209905" y="20992"/>
                </a:cubicBezTo>
                <a:cubicBezTo>
                  <a:pt x="198623" y="15350"/>
                  <a:pt x="188914" y="6997"/>
                  <a:pt x="178419" y="0"/>
                </a:cubicBezTo>
                <a:cubicBezTo>
                  <a:pt x="150432" y="3499"/>
                  <a:pt x="118819" y="-3717"/>
                  <a:pt x="94457" y="10496"/>
                </a:cubicBezTo>
                <a:cubicBezTo>
                  <a:pt x="72665" y="23209"/>
                  <a:pt x="52476" y="73474"/>
                  <a:pt x="52476" y="73474"/>
                </a:cubicBezTo>
                <a:cubicBezTo>
                  <a:pt x="48978" y="97965"/>
                  <a:pt x="44871" y="122377"/>
                  <a:pt x="41981" y="146947"/>
                </a:cubicBezTo>
                <a:cubicBezTo>
                  <a:pt x="27223" y="272407"/>
                  <a:pt x="43600" y="215567"/>
                  <a:pt x="20990" y="283399"/>
                </a:cubicBezTo>
                <a:cubicBezTo>
                  <a:pt x="34984" y="290397"/>
                  <a:pt x="48052" y="299680"/>
                  <a:pt x="62971" y="304392"/>
                </a:cubicBezTo>
                <a:cubicBezTo>
                  <a:pt x="114760" y="320748"/>
                  <a:pt x="220400" y="346377"/>
                  <a:pt x="220400" y="346377"/>
                </a:cubicBez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10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3" r="22792" b="20549"/>
          <a:stretch/>
        </p:blipFill>
        <p:spPr>
          <a:xfrm>
            <a:off x="1668748" y="969062"/>
            <a:ext cx="2064289" cy="2469323"/>
          </a:xfrm>
          <a:prstGeom prst="rect">
            <a:avLst/>
          </a:prstGeom>
        </p:spPr>
      </p:pic>
      <p:pic>
        <p:nvPicPr>
          <p:cNvPr id="4" name="Picture 3" descr="IMG_112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949" y="969062"/>
            <a:ext cx="3797482" cy="50633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/>
          <a:srcRect b="5055"/>
          <a:stretch/>
        </p:blipFill>
        <p:spPr>
          <a:xfrm>
            <a:off x="1668748" y="3996984"/>
            <a:ext cx="2062161" cy="203538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-1489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Plant Succession in Eucalyptus Plantations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1958641" y="3438385"/>
            <a:ext cx="1518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Coast Live oak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58641" y="6032371"/>
            <a:ext cx="1474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California Bay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Comparative Shade Tolerance</a:t>
            </a:r>
            <a:endParaRPr lang="en-US" sz="3600" dirty="0"/>
          </a:p>
        </p:txBody>
      </p:sp>
      <p:pic>
        <p:nvPicPr>
          <p:cNvPr id="3" name="Picture 2" descr="IMG_114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42951"/>
            <a:ext cx="4651597" cy="34886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37479" y="1564930"/>
            <a:ext cx="30785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	                Shade</a:t>
            </a:r>
          </a:p>
          <a:p>
            <a:r>
              <a:rPr lang="en-US" u="sng" dirty="0" smtClean="0"/>
              <a:t>Species</a:t>
            </a:r>
            <a:r>
              <a:rPr lang="en-US" dirty="0"/>
              <a:t>	 </a:t>
            </a:r>
            <a:r>
              <a:rPr lang="en-US" dirty="0" smtClean="0"/>
              <a:t>            </a:t>
            </a:r>
            <a:r>
              <a:rPr lang="en-US" u="sng" dirty="0" smtClean="0"/>
              <a:t>Tolerance</a:t>
            </a:r>
          </a:p>
          <a:p>
            <a:r>
              <a:rPr lang="en-US" dirty="0" smtClean="0"/>
              <a:t>Eucalyptus           intolerant</a:t>
            </a:r>
          </a:p>
          <a:p>
            <a:r>
              <a:rPr lang="en-US" dirty="0" smtClean="0"/>
              <a:t>Coast Live Oak    tolerant</a:t>
            </a:r>
          </a:p>
          <a:p>
            <a:r>
              <a:rPr lang="en-US" dirty="0" smtClean="0"/>
              <a:t>California Bay     very tolerant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3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Oak and Bay in Understory of Eucalyptus</a:t>
            </a:r>
            <a:br>
              <a:rPr lang="en-US" sz="3600" dirty="0" smtClean="0"/>
            </a:br>
            <a:r>
              <a:rPr lang="en-US" sz="2200" dirty="0" smtClean="0"/>
              <a:t>(Tilden Park)</a:t>
            </a:r>
            <a:endParaRPr lang="en-US" sz="2200" dirty="0"/>
          </a:p>
        </p:txBody>
      </p:sp>
      <p:pic>
        <p:nvPicPr>
          <p:cNvPr id="4" name="Picture 3" descr="IMG_114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1"/>
          <a:stretch/>
        </p:blipFill>
        <p:spPr>
          <a:xfrm>
            <a:off x="4974756" y="1192639"/>
            <a:ext cx="2911602" cy="4496339"/>
          </a:xfrm>
          <a:prstGeom prst="rect">
            <a:avLst/>
          </a:prstGeom>
        </p:spPr>
      </p:pic>
      <p:pic>
        <p:nvPicPr>
          <p:cNvPr id="5" name="Picture 4" descr="IMG_1199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1" r="22345"/>
          <a:stretch/>
        </p:blipFill>
        <p:spPr>
          <a:xfrm>
            <a:off x="1374880" y="1192639"/>
            <a:ext cx="3138086" cy="44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52370" y="1505057"/>
            <a:ext cx="6319950" cy="410715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932" y="944555"/>
            <a:ext cx="674482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914492" y="165041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" name="Rectangle 6"/>
          <p:cNvSpPr/>
          <p:nvPr/>
        </p:nvSpPr>
        <p:spPr>
          <a:xfrm>
            <a:off x="3909913" y="5569455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8" name="Rectangle 7"/>
          <p:cNvSpPr/>
          <p:nvPr/>
        </p:nvSpPr>
        <p:spPr>
          <a:xfrm>
            <a:off x="3796688" y="4123834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17873" y="178750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93489" y="175556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20420" y="19242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37543" y="19242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18361" y="192827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47245" y="178750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61942" y="188124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3688689" y="186639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0420" y="208856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1954082" y="2084693"/>
            <a:ext cx="1345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47465" y="210342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14342" y="204185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41089" y="215510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1914492" y="233426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50897" y="268692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15056" y="298296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55800" y="283011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93489" y="216640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28" name="Rectangle 27"/>
          <p:cNvSpPr/>
          <p:nvPr/>
        </p:nvSpPr>
        <p:spPr>
          <a:xfrm>
            <a:off x="3993489" y="201058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4145889" y="216298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30" name="Rectangle 29"/>
          <p:cNvSpPr/>
          <p:nvPr/>
        </p:nvSpPr>
        <p:spPr>
          <a:xfrm>
            <a:off x="4509951" y="216252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31" name="Rectangle 30"/>
          <p:cNvSpPr/>
          <p:nvPr/>
        </p:nvSpPr>
        <p:spPr>
          <a:xfrm>
            <a:off x="3688689" y="233426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93489" y="233844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45325" y="233279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5332605" y="229917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49164" y="217118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33163" y="218162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19856" y="255720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93489" y="258543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01564" y="261274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679779" y="269822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778164" y="268392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937543" y="269822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092171" y="269822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15446" y="270844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40850" y="269742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442614" y="269668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990260" y="272094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49164" y="270844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797984" y="284357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012532" y="28418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902733" y="28418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382178" y="28418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651138" y="28418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528966" y="28418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688689" y="274563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958212" y="272211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32605" y="284357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993210" y="284357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18116" y="297646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159074" y="2951777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849711" y="295945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867456" y="313536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528526" y="313536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64" name="Rectangle 63"/>
          <p:cNvSpPr/>
          <p:nvPr/>
        </p:nvSpPr>
        <p:spPr>
          <a:xfrm>
            <a:off x="3494156" y="324415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27805" y="34326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210279" y="347970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355764" y="354592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420747" y="385926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029630" y="313536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70" name="Rectangle 69"/>
          <p:cNvSpPr/>
          <p:nvPr/>
        </p:nvSpPr>
        <p:spPr>
          <a:xfrm>
            <a:off x="5180205" y="322496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995065" y="330294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679187" y="3479702"/>
            <a:ext cx="30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 </a:t>
            </a:r>
            <a:endParaRPr lang="en-US" sz="2400" dirty="0"/>
          </a:p>
        </p:txBody>
      </p:sp>
      <p:sp>
        <p:nvSpPr>
          <p:cNvPr id="73" name="Rectangle 72"/>
          <p:cNvSpPr/>
          <p:nvPr/>
        </p:nvSpPr>
        <p:spPr>
          <a:xfrm>
            <a:off x="2472887" y="354546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578718" y="355722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959845" y="353778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556117" y="344569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415133" y="3446077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298010" y="344463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557533" y="404095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853139" y="4183957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298580" y="440962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834233" y="365491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731118" y="37395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183059" y="372229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340102" y="37395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542997" y="373911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262733" y="386071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804005" y="404049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798956" y="403543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716176" y="408200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970262" y="419526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076093" y="419526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170165" y="419526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474965" y="420123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463874" y="429381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005539" y="4336357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7" name="Rectangle 96"/>
          <p:cNvSpPr/>
          <p:nvPr/>
        </p:nvSpPr>
        <p:spPr>
          <a:xfrm>
            <a:off x="5144928" y="428932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073422" y="430062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956299" y="435470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310339" y="453850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024518" y="449664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03159" y="463256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570836" y="465692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1730377" y="1626605"/>
            <a:ext cx="292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731657" y="176432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2037165" y="1748012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846289" y="166425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3757529" y="1719964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591286" y="1590682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4096769" y="2021558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818609" y="1995154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4068755" y="1760775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526467" y="169744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2187760" y="185772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852094" y="179881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116" name="Rectangle 115"/>
          <p:cNvSpPr/>
          <p:nvPr/>
        </p:nvSpPr>
        <p:spPr>
          <a:xfrm>
            <a:off x="5729102" y="272470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468524" y="303728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4330812" y="276513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438593" y="2368447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•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4786731" y="2763299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228127" y="2052347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2707501" y="557879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1901038" y="255994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3513682" y="232647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125" name="Rectangle 124"/>
          <p:cNvSpPr/>
          <p:nvPr/>
        </p:nvSpPr>
        <p:spPr>
          <a:xfrm>
            <a:off x="3358848" y="220004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779577" y="229917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2081452" y="219745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1937543" y="219233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2049884" y="204300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4932159" y="2843578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089349" y="274901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4978685" y="267370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4846639" y="2359882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4847719" y="224414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658325" y="2246779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4463261" y="1962300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345325" y="200296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3952489" y="282870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3190256" y="2569854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2228904" y="288005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071746" y="2911648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4345325" y="2132079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4343708" y="2227654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4438593" y="227115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•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988537" y="2615656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3303076" y="2717870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237504" y="280645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901227" y="271817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•</a:t>
            </a:r>
            <a:endParaRPr lang="en-US" sz="2400" dirty="0"/>
          </a:p>
        </p:txBody>
      </p:sp>
      <p:sp>
        <p:nvSpPr>
          <p:cNvPr id="149" name="Rectangle 148"/>
          <p:cNvSpPr/>
          <p:nvPr/>
        </p:nvSpPr>
        <p:spPr>
          <a:xfrm>
            <a:off x="2126301" y="286845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860193" y="271194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1548735" y="278814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1824478" y="242316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1658236" y="284956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5944720" y="268022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5902440" y="2803090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5993979" y="274579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5729102" y="266171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5541716" y="279458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5416975" y="281462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4310401" y="300464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4156894" y="286230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4246475" y="287568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4450689" y="417090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3295060" y="430767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3298580" y="419782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3267136" y="490227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2696959" y="4391897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2533748" y="415077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2022704" y="3164105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6094856" y="3072110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5949130" y="303728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5965653" y="295370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5877550" y="294900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6771824" y="2857200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6333163" y="2760838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6568229" y="2865079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6211979" y="261676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2667205" y="359796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4310401" y="326811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4935994" y="3235478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081115" y="3190282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6380901" y="3071989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6687803" y="2841278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6514690" y="2870534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2164993" y="3399045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2111588" y="349346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3524530" y="3159894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3905643" y="3043940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4658325" y="324415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6480730" y="306915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6223085" y="308039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6213610" y="2980165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6127094" y="293664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3741049" y="3977911"/>
            <a:ext cx="315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3112159" y="410900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6" name="Rectangle 195"/>
          <p:cNvSpPr/>
          <p:nvPr/>
        </p:nvSpPr>
        <p:spPr>
          <a:xfrm>
            <a:off x="3281777" y="410542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3289213" y="399670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2611444" y="393150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199" name="Rectangle 198"/>
          <p:cNvSpPr/>
          <p:nvPr/>
        </p:nvSpPr>
        <p:spPr>
          <a:xfrm>
            <a:off x="2747414" y="3553719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00" name="Rectangle 199"/>
          <p:cNvSpPr/>
          <p:nvPr/>
        </p:nvSpPr>
        <p:spPr>
          <a:xfrm>
            <a:off x="4055013" y="3975725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1" name="Rectangle 200"/>
          <p:cNvSpPr/>
          <p:nvPr/>
        </p:nvSpPr>
        <p:spPr>
          <a:xfrm>
            <a:off x="2993194" y="4033571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2" name="Rectangle 201"/>
          <p:cNvSpPr/>
          <p:nvPr/>
        </p:nvSpPr>
        <p:spPr>
          <a:xfrm>
            <a:off x="3052214" y="5003759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2822536" y="5150541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4" name="Rectangle 203"/>
          <p:cNvSpPr/>
          <p:nvPr/>
        </p:nvSpPr>
        <p:spPr>
          <a:xfrm>
            <a:off x="2329549" y="4133440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5" name="Rectangle 204"/>
          <p:cNvSpPr/>
          <p:nvPr/>
        </p:nvSpPr>
        <p:spPr>
          <a:xfrm>
            <a:off x="2705987" y="3953124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6" name="Rectangle 205"/>
          <p:cNvSpPr/>
          <p:nvPr/>
        </p:nvSpPr>
        <p:spPr>
          <a:xfrm>
            <a:off x="2709665" y="3860710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7" name="Rectangle 206"/>
          <p:cNvSpPr/>
          <p:nvPr/>
        </p:nvSpPr>
        <p:spPr>
          <a:xfrm>
            <a:off x="3204614" y="5000171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8" name="Rectangle 207"/>
          <p:cNvSpPr/>
          <p:nvPr/>
        </p:nvSpPr>
        <p:spPr>
          <a:xfrm>
            <a:off x="3145594" y="396699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09" name="Rectangle 208"/>
          <p:cNvSpPr/>
          <p:nvPr/>
        </p:nvSpPr>
        <p:spPr>
          <a:xfrm>
            <a:off x="3182946" y="4083242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10" name="Rectangle 209"/>
          <p:cNvSpPr/>
          <p:nvPr/>
        </p:nvSpPr>
        <p:spPr>
          <a:xfrm>
            <a:off x="4597718" y="5569455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11" name="Rectangle 210"/>
          <p:cNvSpPr/>
          <p:nvPr/>
        </p:nvSpPr>
        <p:spPr>
          <a:xfrm>
            <a:off x="3930526" y="3893040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12" name="Rectangle 211"/>
          <p:cNvSpPr/>
          <p:nvPr/>
        </p:nvSpPr>
        <p:spPr>
          <a:xfrm>
            <a:off x="4836053" y="3805714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4750548" y="377129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4749448" y="387817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4755489" y="420874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16" name="Rectangle 215"/>
          <p:cNvSpPr/>
          <p:nvPr/>
        </p:nvSpPr>
        <p:spPr>
          <a:xfrm>
            <a:off x="5071755" y="4316885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4840456" y="407684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18" name="Rectangle 217"/>
          <p:cNvSpPr/>
          <p:nvPr/>
        </p:nvSpPr>
        <p:spPr>
          <a:xfrm>
            <a:off x="4674213" y="409009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4259857" y="4493582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4101197" y="414671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3797231" y="3818658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22" name="Rectangle 221"/>
          <p:cNvSpPr/>
          <p:nvPr/>
        </p:nvSpPr>
        <p:spPr>
          <a:xfrm>
            <a:off x="4763961" y="407194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4578478" y="4091542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24" name="Rectangle 223"/>
          <p:cNvSpPr/>
          <p:nvPr/>
        </p:nvSpPr>
        <p:spPr>
          <a:xfrm>
            <a:off x="5715361" y="4280323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25" name="Rectangle 224"/>
          <p:cNvSpPr/>
          <p:nvPr/>
        </p:nvSpPr>
        <p:spPr>
          <a:xfrm>
            <a:off x="5532892" y="430606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26" name="Rectangle 225"/>
          <p:cNvSpPr/>
          <p:nvPr/>
        </p:nvSpPr>
        <p:spPr>
          <a:xfrm>
            <a:off x="4900854" y="4206557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27" name="Rectangle 226"/>
          <p:cNvSpPr/>
          <p:nvPr/>
        </p:nvSpPr>
        <p:spPr>
          <a:xfrm>
            <a:off x="4995772" y="409009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28" name="Rectangle 227"/>
          <p:cNvSpPr/>
          <p:nvPr/>
        </p:nvSpPr>
        <p:spPr>
          <a:xfrm>
            <a:off x="4662939" y="3808881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5043887" y="3631469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30" name="Rectangle 229"/>
          <p:cNvSpPr/>
          <p:nvPr/>
        </p:nvSpPr>
        <p:spPr>
          <a:xfrm>
            <a:off x="5782887" y="4146713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31" name="Rectangle 230"/>
          <p:cNvSpPr/>
          <p:nvPr/>
        </p:nvSpPr>
        <p:spPr>
          <a:xfrm>
            <a:off x="5537093" y="440173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32" name="Rectangle 231"/>
          <p:cNvSpPr/>
          <p:nvPr/>
        </p:nvSpPr>
        <p:spPr>
          <a:xfrm>
            <a:off x="5546633" y="4197825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33" name="Rectangle 232"/>
          <p:cNvSpPr/>
          <p:nvPr/>
        </p:nvSpPr>
        <p:spPr>
          <a:xfrm>
            <a:off x="4990860" y="4190182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34" name="Rectangle 233"/>
          <p:cNvSpPr/>
          <p:nvPr/>
        </p:nvSpPr>
        <p:spPr>
          <a:xfrm>
            <a:off x="2459044" y="491970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35" name="Rectangle 234"/>
          <p:cNvSpPr/>
          <p:nvPr/>
        </p:nvSpPr>
        <p:spPr>
          <a:xfrm>
            <a:off x="6197620" y="3793223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36" name="Rectangle 235"/>
          <p:cNvSpPr/>
          <p:nvPr/>
        </p:nvSpPr>
        <p:spPr>
          <a:xfrm>
            <a:off x="6174065" y="3873898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37" name="Rectangle 236"/>
          <p:cNvSpPr/>
          <p:nvPr/>
        </p:nvSpPr>
        <p:spPr>
          <a:xfrm>
            <a:off x="5655080" y="351189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38" name="Rectangle 237"/>
          <p:cNvSpPr/>
          <p:nvPr/>
        </p:nvSpPr>
        <p:spPr>
          <a:xfrm>
            <a:off x="5478087" y="3681324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</a:t>
            </a:r>
          </a:p>
        </p:txBody>
      </p:sp>
      <p:sp>
        <p:nvSpPr>
          <p:cNvPr id="239" name="Rectangle 238"/>
          <p:cNvSpPr/>
          <p:nvPr/>
        </p:nvSpPr>
        <p:spPr>
          <a:xfrm>
            <a:off x="5117698" y="4393168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40" name="Rectangle 239"/>
          <p:cNvSpPr/>
          <p:nvPr/>
        </p:nvSpPr>
        <p:spPr>
          <a:xfrm>
            <a:off x="6065042" y="4586474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5846634" y="449523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42" name="Rectangle 241"/>
          <p:cNvSpPr/>
          <p:nvPr/>
        </p:nvSpPr>
        <p:spPr>
          <a:xfrm>
            <a:off x="5914156" y="4414509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43" name="Rectangle 242"/>
          <p:cNvSpPr/>
          <p:nvPr/>
        </p:nvSpPr>
        <p:spPr>
          <a:xfrm>
            <a:off x="5801043" y="4276536"/>
            <a:ext cx="346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•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6441828" y="3710534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6549380" y="377129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46" name="Rectangle 245"/>
          <p:cNvSpPr/>
          <p:nvPr/>
        </p:nvSpPr>
        <p:spPr>
          <a:xfrm>
            <a:off x="6636084" y="3896678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47" name="Rectangle 246"/>
          <p:cNvSpPr/>
          <p:nvPr/>
        </p:nvSpPr>
        <p:spPr>
          <a:xfrm>
            <a:off x="6379853" y="3862301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48" name="Rectangle 247"/>
          <p:cNvSpPr/>
          <p:nvPr/>
        </p:nvSpPr>
        <p:spPr>
          <a:xfrm>
            <a:off x="5559304" y="3912156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53" name="Rectangle 252"/>
          <p:cNvSpPr/>
          <p:nvPr/>
        </p:nvSpPr>
        <p:spPr>
          <a:xfrm>
            <a:off x="6130396" y="3977537"/>
            <a:ext cx="332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•</a:t>
            </a:r>
          </a:p>
        </p:txBody>
      </p:sp>
      <p:sp>
        <p:nvSpPr>
          <p:cNvPr id="254" name="Rectangle 253"/>
          <p:cNvSpPr/>
          <p:nvPr/>
        </p:nvSpPr>
        <p:spPr>
          <a:xfrm>
            <a:off x="1013139" y="519437"/>
            <a:ext cx="67762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Occurrence of Oak and Bay in Eucalyptus Understory </a:t>
            </a:r>
          </a:p>
          <a:p>
            <a:pPr algn="ctr"/>
            <a:r>
              <a:rPr lang="en-US" sz="1600" dirty="0" smtClean="0"/>
              <a:t>(Tilden Park, 1990)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2823295" y="5613389"/>
            <a:ext cx="117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  Eucalyptus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5" name="Rectangle 254"/>
          <p:cNvSpPr/>
          <p:nvPr/>
        </p:nvSpPr>
        <p:spPr>
          <a:xfrm>
            <a:off x="4117350" y="5602867"/>
            <a:ext cx="512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Oak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58033" y="5633645"/>
            <a:ext cx="5193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Bay</a:t>
            </a:r>
            <a:endParaRPr lang="en-US" sz="1600" dirty="0"/>
          </a:p>
        </p:txBody>
      </p:sp>
      <p:cxnSp>
        <p:nvCxnSpPr>
          <p:cNvPr id="256" name="Straight Connector 255"/>
          <p:cNvCxnSpPr/>
          <p:nvPr/>
        </p:nvCxnSpPr>
        <p:spPr>
          <a:xfrm>
            <a:off x="6240956" y="5332319"/>
            <a:ext cx="969900" cy="933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Rectangle 256"/>
          <p:cNvSpPr/>
          <p:nvPr/>
        </p:nvSpPr>
        <p:spPr>
          <a:xfrm>
            <a:off x="6130396" y="5292559"/>
            <a:ext cx="13419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0                        50</a:t>
            </a:r>
            <a:r>
              <a:rPr lang="en-US" sz="1600" dirty="0" smtClean="0"/>
              <a:t>’                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8846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Oak and Bay Trees in Eucalyptus Plantations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2000" dirty="0" smtClean="0"/>
              <a:t>(Tilden Park, 1990)</a:t>
            </a:r>
            <a:endParaRPr lang="en-US" sz="2000" dirty="0"/>
          </a:p>
        </p:txBody>
      </p:sp>
      <p:pic>
        <p:nvPicPr>
          <p:cNvPr id="3" name="Picture 2" descr="Species4.pd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t="6124" r="7577" b="18035"/>
          <a:stretch/>
        </p:blipFill>
        <p:spPr>
          <a:xfrm>
            <a:off x="797639" y="1763373"/>
            <a:ext cx="7535601" cy="297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1513" y="1376640"/>
            <a:ext cx="7001677" cy="2864323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608025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Succession in Eucalyptus Plantations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49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Fire and Eucalyptus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1600" y="1417638"/>
            <a:ext cx="5588160" cy="385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9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Fuel Loading in Eucalyptus Plantations</a:t>
            </a:r>
            <a:endParaRPr lang="en-US" sz="3600" dirty="0"/>
          </a:p>
        </p:txBody>
      </p:sp>
      <p:pic>
        <p:nvPicPr>
          <p:cNvPr id="3" name="Picture 2" descr="IMG_111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52" y="1575082"/>
            <a:ext cx="3187592" cy="23906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t="20974" b="4222"/>
          <a:stretch/>
        </p:blipFill>
        <p:spPr>
          <a:xfrm>
            <a:off x="3641856" y="1554089"/>
            <a:ext cx="5342091" cy="3030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/>
          <a:srcRect l="15711" t="9074" b="2231"/>
          <a:stretch/>
        </p:blipFill>
        <p:spPr>
          <a:xfrm>
            <a:off x="341752" y="4146668"/>
            <a:ext cx="3187592" cy="2390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4645" y="4614834"/>
            <a:ext cx="2259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From: U. S. </a:t>
            </a:r>
            <a:r>
              <a:rPr lang="en-US" sz="1200" dirty="0" smtClean="0"/>
              <a:t>National Park Service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94050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Response of Eucalyptus to Burning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b="11503"/>
          <a:stretch/>
        </p:blipFill>
        <p:spPr>
          <a:xfrm>
            <a:off x="674874" y="967393"/>
            <a:ext cx="2942903" cy="34725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3612" y="967394"/>
            <a:ext cx="1877553" cy="1628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27961" y="967393"/>
            <a:ext cx="2605635" cy="34695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3612" y="2638251"/>
            <a:ext cx="1290278" cy="179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1" y="1417638"/>
            <a:ext cx="4425832" cy="18105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r="26503"/>
          <a:stretch/>
        </p:blipFill>
        <p:spPr>
          <a:xfrm>
            <a:off x="438944" y="3740281"/>
            <a:ext cx="4947862" cy="27540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8944" y="1028300"/>
            <a:ext cx="1430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Without </a:t>
            </a:r>
            <a:r>
              <a:rPr lang="en-US" dirty="0" smtClean="0"/>
              <a:t>Fire: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8944" y="3370949"/>
            <a:ext cx="1109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With Fire: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73576" y="3740281"/>
            <a:ext cx="3299994" cy="275402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258128" y="4795894"/>
            <a:ext cx="272877" cy="389263"/>
          </a:xfrm>
          <a:custGeom>
            <a:avLst/>
            <a:gdLst>
              <a:gd name="connsiteX0" fmla="*/ 251886 w 272877"/>
              <a:gd name="connsiteY0" fmla="*/ 84871 h 389263"/>
              <a:gd name="connsiteX1" fmla="*/ 199410 w 272877"/>
              <a:gd name="connsiteY1" fmla="*/ 74375 h 389263"/>
              <a:gd name="connsiteX2" fmla="*/ 52476 w 272877"/>
              <a:gd name="connsiteY2" fmla="*/ 95368 h 389263"/>
              <a:gd name="connsiteX3" fmla="*/ 0 w 272877"/>
              <a:gd name="connsiteY3" fmla="*/ 200330 h 389263"/>
              <a:gd name="connsiteX4" fmla="*/ 20991 w 272877"/>
              <a:gd name="connsiteY4" fmla="*/ 284300 h 389263"/>
              <a:gd name="connsiteX5" fmla="*/ 62972 w 272877"/>
              <a:gd name="connsiteY5" fmla="*/ 347278 h 389263"/>
              <a:gd name="connsiteX6" fmla="*/ 146934 w 272877"/>
              <a:gd name="connsiteY6" fmla="*/ 389263 h 389263"/>
              <a:gd name="connsiteX7" fmla="*/ 262382 w 272877"/>
              <a:gd name="connsiteY7" fmla="*/ 347278 h 389263"/>
              <a:gd name="connsiteX8" fmla="*/ 272877 w 272877"/>
              <a:gd name="connsiteY8" fmla="*/ 315789 h 389263"/>
              <a:gd name="connsiteX9" fmla="*/ 262382 w 272877"/>
              <a:gd name="connsiteY9" fmla="*/ 105864 h 389263"/>
              <a:gd name="connsiteX10" fmla="*/ 251886 w 272877"/>
              <a:gd name="connsiteY10" fmla="*/ 74375 h 389263"/>
              <a:gd name="connsiteX11" fmla="*/ 199410 w 272877"/>
              <a:gd name="connsiteY11" fmla="*/ 901 h 389263"/>
              <a:gd name="connsiteX12" fmla="*/ 209905 w 272877"/>
              <a:gd name="connsiteY12" fmla="*/ 11397 h 38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2877" h="389263">
                <a:moveTo>
                  <a:pt x="251886" y="84871"/>
                </a:moveTo>
                <a:cubicBezTo>
                  <a:pt x="234394" y="81372"/>
                  <a:pt x="217248" y="74375"/>
                  <a:pt x="199410" y="74375"/>
                </a:cubicBezTo>
                <a:cubicBezTo>
                  <a:pt x="107432" y="74375"/>
                  <a:pt x="110746" y="75942"/>
                  <a:pt x="52476" y="95368"/>
                </a:cubicBezTo>
                <a:cubicBezTo>
                  <a:pt x="2494" y="170348"/>
                  <a:pt x="16613" y="133869"/>
                  <a:pt x="0" y="200330"/>
                </a:cubicBezTo>
                <a:cubicBezTo>
                  <a:pt x="2909" y="214877"/>
                  <a:pt x="10903" y="266141"/>
                  <a:pt x="20991" y="284300"/>
                </a:cubicBezTo>
                <a:cubicBezTo>
                  <a:pt x="33243" y="306355"/>
                  <a:pt x="39038" y="339299"/>
                  <a:pt x="62972" y="347278"/>
                </a:cubicBezTo>
                <a:cubicBezTo>
                  <a:pt x="113810" y="364226"/>
                  <a:pt x="84971" y="352082"/>
                  <a:pt x="146934" y="389263"/>
                </a:cubicBezTo>
                <a:cubicBezTo>
                  <a:pt x="228293" y="380222"/>
                  <a:pt x="234028" y="403992"/>
                  <a:pt x="262382" y="347278"/>
                </a:cubicBezTo>
                <a:cubicBezTo>
                  <a:pt x="267330" y="337382"/>
                  <a:pt x="269379" y="326285"/>
                  <a:pt x="272877" y="315789"/>
                </a:cubicBezTo>
                <a:cubicBezTo>
                  <a:pt x="269379" y="245814"/>
                  <a:pt x="268451" y="175663"/>
                  <a:pt x="262382" y="105864"/>
                </a:cubicBezTo>
                <a:cubicBezTo>
                  <a:pt x="261424" y="94842"/>
                  <a:pt x="256834" y="84271"/>
                  <a:pt x="251886" y="74375"/>
                </a:cubicBezTo>
                <a:cubicBezTo>
                  <a:pt x="242495" y="55592"/>
                  <a:pt x="208924" y="15173"/>
                  <a:pt x="199410" y="901"/>
                </a:cubicBezTo>
                <a:cubicBezTo>
                  <a:pt x="196666" y="-3216"/>
                  <a:pt x="206407" y="7898"/>
                  <a:pt x="209905" y="11397"/>
                </a:cubicBez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753922" y="5605212"/>
            <a:ext cx="1049527" cy="220421"/>
          </a:xfrm>
          <a:custGeom>
            <a:avLst/>
            <a:gdLst>
              <a:gd name="connsiteX0" fmla="*/ 0 w 1049527"/>
              <a:gd name="connsiteY0" fmla="*/ 167940 h 220421"/>
              <a:gd name="connsiteX1" fmla="*/ 41981 w 1049527"/>
              <a:gd name="connsiteY1" fmla="*/ 115459 h 220421"/>
              <a:gd name="connsiteX2" fmla="*/ 73467 w 1049527"/>
              <a:gd name="connsiteY2" fmla="*/ 104962 h 220421"/>
              <a:gd name="connsiteX3" fmla="*/ 136439 w 1049527"/>
              <a:gd name="connsiteY3" fmla="*/ 62977 h 220421"/>
              <a:gd name="connsiteX4" fmla="*/ 167925 w 1049527"/>
              <a:gd name="connsiteY4" fmla="*/ 41985 h 220421"/>
              <a:gd name="connsiteX5" fmla="*/ 262382 w 1049527"/>
              <a:gd name="connsiteY5" fmla="*/ 31489 h 220421"/>
              <a:gd name="connsiteX6" fmla="*/ 293868 w 1049527"/>
              <a:gd name="connsiteY6" fmla="*/ 20992 h 220421"/>
              <a:gd name="connsiteX7" fmla="*/ 346344 w 1049527"/>
              <a:gd name="connsiteY7" fmla="*/ 10496 h 220421"/>
              <a:gd name="connsiteX8" fmla="*/ 388325 w 1049527"/>
              <a:gd name="connsiteY8" fmla="*/ 0 h 220421"/>
              <a:gd name="connsiteX9" fmla="*/ 461792 w 1049527"/>
              <a:gd name="connsiteY9" fmla="*/ 10496 h 220421"/>
              <a:gd name="connsiteX10" fmla="*/ 608726 w 1049527"/>
              <a:gd name="connsiteY10" fmla="*/ 20992 h 220421"/>
              <a:gd name="connsiteX11" fmla="*/ 776650 w 1049527"/>
              <a:gd name="connsiteY11" fmla="*/ 62977 h 220421"/>
              <a:gd name="connsiteX12" fmla="*/ 850117 w 1049527"/>
              <a:gd name="connsiteY12" fmla="*/ 83970 h 220421"/>
              <a:gd name="connsiteX13" fmla="*/ 913089 w 1049527"/>
              <a:gd name="connsiteY13" fmla="*/ 136451 h 220421"/>
              <a:gd name="connsiteX14" fmla="*/ 944574 w 1049527"/>
              <a:gd name="connsiteY14" fmla="*/ 146948 h 220421"/>
              <a:gd name="connsiteX15" fmla="*/ 1007546 w 1049527"/>
              <a:gd name="connsiteY15" fmla="*/ 188933 h 220421"/>
              <a:gd name="connsiteX16" fmla="*/ 1049527 w 1049527"/>
              <a:gd name="connsiteY16" fmla="*/ 220421 h 22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527" h="220421">
                <a:moveTo>
                  <a:pt x="0" y="167940"/>
                </a:moveTo>
                <a:cubicBezTo>
                  <a:pt x="13994" y="150446"/>
                  <a:pt x="24973" y="130039"/>
                  <a:pt x="41981" y="115459"/>
                </a:cubicBezTo>
                <a:cubicBezTo>
                  <a:pt x="50380" y="108259"/>
                  <a:pt x="63796" y="110335"/>
                  <a:pt x="73467" y="104962"/>
                </a:cubicBezTo>
                <a:cubicBezTo>
                  <a:pt x="95520" y="92709"/>
                  <a:pt x="115448" y="76972"/>
                  <a:pt x="136439" y="62977"/>
                </a:cubicBezTo>
                <a:cubicBezTo>
                  <a:pt x="146934" y="55980"/>
                  <a:pt x="155388" y="43378"/>
                  <a:pt x="167925" y="41985"/>
                </a:cubicBezTo>
                <a:lnTo>
                  <a:pt x="262382" y="31489"/>
                </a:lnTo>
                <a:cubicBezTo>
                  <a:pt x="272877" y="27990"/>
                  <a:pt x="283135" y="23676"/>
                  <a:pt x="293868" y="20992"/>
                </a:cubicBezTo>
                <a:cubicBezTo>
                  <a:pt x="311174" y="16665"/>
                  <a:pt x="328930" y="14366"/>
                  <a:pt x="346344" y="10496"/>
                </a:cubicBezTo>
                <a:cubicBezTo>
                  <a:pt x="360425" y="7367"/>
                  <a:pt x="374331" y="3499"/>
                  <a:pt x="388325" y="0"/>
                </a:cubicBezTo>
                <a:cubicBezTo>
                  <a:pt x="412814" y="3499"/>
                  <a:pt x="437166" y="8150"/>
                  <a:pt x="461792" y="10496"/>
                </a:cubicBezTo>
                <a:cubicBezTo>
                  <a:pt x="510674" y="15152"/>
                  <a:pt x="560002" y="14901"/>
                  <a:pt x="608726" y="20992"/>
                </a:cubicBezTo>
                <a:cubicBezTo>
                  <a:pt x="763416" y="40330"/>
                  <a:pt x="662441" y="34420"/>
                  <a:pt x="776650" y="62977"/>
                </a:cubicBezTo>
                <a:cubicBezTo>
                  <a:pt x="790097" y="66339"/>
                  <a:pt x="835063" y="76443"/>
                  <a:pt x="850117" y="83970"/>
                </a:cubicBezTo>
                <a:cubicBezTo>
                  <a:pt x="918782" y="118305"/>
                  <a:pt x="843467" y="90031"/>
                  <a:pt x="913089" y="136451"/>
                </a:cubicBezTo>
                <a:cubicBezTo>
                  <a:pt x="922294" y="142588"/>
                  <a:pt x="934904" y="141575"/>
                  <a:pt x="944574" y="146948"/>
                </a:cubicBezTo>
                <a:cubicBezTo>
                  <a:pt x="966627" y="159201"/>
                  <a:pt x="986555" y="174938"/>
                  <a:pt x="1007546" y="188933"/>
                </a:cubicBezTo>
                <a:cubicBezTo>
                  <a:pt x="1043150" y="212671"/>
                  <a:pt x="1030112" y="201005"/>
                  <a:pt x="1049527" y="220421"/>
                </a:cubicBezTo>
              </a:path>
            </a:pathLst>
          </a:cu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720358" y="4492607"/>
            <a:ext cx="0" cy="1112605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5557" y="4302800"/>
            <a:ext cx="356159" cy="130220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30353" y="4387440"/>
            <a:ext cx="356159" cy="130220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5720358" y="4260815"/>
            <a:ext cx="356159" cy="130220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7997" y="3938824"/>
            <a:ext cx="1316937" cy="196032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8391" y="3813218"/>
            <a:ext cx="1401318" cy="2085931"/>
          </a:xfrm>
          <a:prstGeom prst="rect">
            <a:avLst/>
          </a:prstGeom>
        </p:spPr>
      </p:pic>
      <p:sp>
        <p:nvSpPr>
          <p:cNvPr id="35" name="Right Arrow 34"/>
          <p:cNvSpPr/>
          <p:nvPr/>
        </p:nvSpPr>
        <p:spPr>
          <a:xfrm>
            <a:off x="4964261" y="5248137"/>
            <a:ext cx="419811" cy="368039"/>
          </a:xfrm>
          <a:prstGeom prst="rightArrow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412607" y="5237638"/>
            <a:ext cx="304363" cy="419851"/>
          </a:xfrm>
          <a:custGeom>
            <a:avLst/>
            <a:gdLst>
              <a:gd name="connsiteX0" fmla="*/ 62972 w 304363"/>
              <a:gd name="connsiteY0" fmla="*/ 20993 h 419851"/>
              <a:gd name="connsiteX1" fmla="*/ 188915 w 304363"/>
              <a:gd name="connsiteY1" fmla="*/ 31489 h 419851"/>
              <a:gd name="connsiteX2" fmla="*/ 220401 w 304363"/>
              <a:gd name="connsiteY2" fmla="*/ 41985 h 419851"/>
              <a:gd name="connsiteX3" fmla="*/ 283372 w 304363"/>
              <a:gd name="connsiteY3" fmla="*/ 157444 h 419851"/>
              <a:gd name="connsiteX4" fmla="*/ 304363 w 304363"/>
              <a:gd name="connsiteY4" fmla="*/ 220422 h 419851"/>
              <a:gd name="connsiteX5" fmla="*/ 293868 w 304363"/>
              <a:gd name="connsiteY5" fmla="*/ 325385 h 419851"/>
              <a:gd name="connsiteX6" fmla="*/ 283372 w 304363"/>
              <a:gd name="connsiteY6" fmla="*/ 356874 h 419851"/>
              <a:gd name="connsiteX7" fmla="*/ 251887 w 304363"/>
              <a:gd name="connsiteY7" fmla="*/ 377866 h 419851"/>
              <a:gd name="connsiteX8" fmla="*/ 230896 w 304363"/>
              <a:gd name="connsiteY8" fmla="*/ 409355 h 419851"/>
              <a:gd name="connsiteX9" fmla="*/ 199410 w 304363"/>
              <a:gd name="connsiteY9" fmla="*/ 419851 h 419851"/>
              <a:gd name="connsiteX10" fmla="*/ 52477 w 304363"/>
              <a:gd name="connsiteY10" fmla="*/ 409355 h 419851"/>
              <a:gd name="connsiteX11" fmla="*/ 0 w 304363"/>
              <a:gd name="connsiteY11" fmla="*/ 304392 h 419851"/>
              <a:gd name="connsiteX12" fmla="*/ 20991 w 304363"/>
              <a:gd name="connsiteY12" fmla="*/ 146948 h 419851"/>
              <a:gd name="connsiteX13" fmla="*/ 52477 w 304363"/>
              <a:gd name="connsiteY13" fmla="*/ 73474 h 419851"/>
              <a:gd name="connsiteX14" fmla="*/ 73467 w 304363"/>
              <a:gd name="connsiteY14" fmla="*/ 41985 h 419851"/>
              <a:gd name="connsiteX15" fmla="*/ 83962 w 304363"/>
              <a:gd name="connsiteY15" fmla="*/ 10497 h 419851"/>
              <a:gd name="connsiteX16" fmla="*/ 115448 w 304363"/>
              <a:gd name="connsiteY16" fmla="*/ 0 h 41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4363" h="419851">
                <a:moveTo>
                  <a:pt x="62972" y="20993"/>
                </a:moveTo>
                <a:cubicBezTo>
                  <a:pt x="104953" y="24492"/>
                  <a:pt x="147158" y="25921"/>
                  <a:pt x="188915" y="31489"/>
                </a:cubicBezTo>
                <a:cubicBezTo>
                  <a:pt x="199881" y="32951"/>
                  <a:pt x="212579" y="34162"/>
                  <a:pt x="220401" y="41985"/>
                </a:cubicBezTo>
                <a:cubicBezTo>
                  <a:pt x="252045" y="73632"/>
                  <a:pt x="268537" y="116643"/>
                  <a:pt x="283372" y="157444"/>
                </a:cubicBezTo>
                <a:cubicBezTo>
                  <a:pt x="290933" y="178240"/>
                  <a:pt x="304363" y="220422"/>
                  <a:pt x="304363" y="220422"/>
                </a:cubicBezTo>
                <a:cubicBezTo>
                  <a:pt x="300865" y="255410"/>
                  <a:pt x="299214" y="290632"/>
                  <a:pt x="293868" y="325385"/>
                </a:cubicBezTo>
                <a:cubicBezTo>
                  <a:pt x="292186" y="336320"/>
                  <a:pt x="290283" y="348234"/>
                  <a:pt x="283372" y="356874"/>
                </a:cubicBezTo>
                <a:cubicBezTo>
                  <a:pt x="275493" y="366724"/>
                  <a:pt x="262382" y="370869"/>
                  <a:pt x="251887" y="377866"/>
                </a:cubicBezTo>
                <a:cubicBezTo>
                  <a:pt x="244890" y="388362"/>
                  <a:pt x="240746" y="401474"/>
                  <a:pt x="230896" y="409355"/>
                </a:cubicBezTo>
                <a:cubicBezTo>
                  <a:pt x="222257" y="416266"/>
                  <a:pt x="210473" y="419851"/>
                  <a:pt x="199410" y="419851"/>
                </a:cubicBezTo>
                <a:cubicBezTo>
                  <a:pt x="150308" y="419851"/>
                  <a:pt x="101455" y="412854"/>
                  <a:pt x="52477" y="409355"/>
                </a:cubicBezTo>
                <a:cubicBezTo>
                  <a:pt x="2494" y="334374"/>
                  <a:pt x="16613" y="370853"/>
                  <a:pt x="0" y="304392"/>
                </a:cubicBezTo>
                <a:cubicBezTo>
                  <a:pt x="6559" y="238797"/>
                  <a:pt x="6497" y="204928"/>
                  <a:pt x="20991" y="146948"/>
                </a:cubicBezTo>
                <a:cubicBezTo>
                  <a:pt x="27533" y="120776"/>
                  <a:pt x="39125" y="96843"/>
                  <a:pt x="52477" y="73474"/>
                </a:cubicBezTo>
                <a:cubicBezTo>
                  <a:pt x="58735" y="62521"/>
                  <a:pt x="67826" y="53268"/>
                  <a:pt x="73467" y="41985"/>
                </a:cubicBezTo>
                <a:cubicBezTo>
                  <a:pt x="78414" y="32089"/>
                  <a:pt x="76139" y="18321"/>
                  <a:pt x="83962" y="10497"/>
                </a:cubicBezTo>
                <a:cubicBezTo>
                  <a:pt x="91785" y="2674"/>
                  <a:pt x="115448" y="0"/>
                  <a:pt x="115448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6370627" y="5248137"/>
            <a:ext cx="419811" cy="368039"/>
          </a:xfrm>
          <a:prstGeom prst="rightArrow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4953765" y="4878180"/>
            <a:ext cx="440801" cy="289940"/>
          </a:xfrm>
          <a:custGeom>
            <a:avLst/>
            <a:gdLst>
              <a:gd name="connsiteX0" fmla="*/ 0 w 440801"/>
              <a:gd name="connsiteY0" fmla="*/ 267856 h 289940"/>
              <a:gd name="connsiteX1" fmla="*/ 31486 w 440801"/>
              <a:gd name="connsiteY1" fmla="*/ 215375 h 289940"/>
              <a:gd name="connsiteX2" fmla="*/ 62972 w 440801"/>
              <a:gd name="connsiteY2" fmla="*/ 194382 h 289940"/>
              <a:gd name="connsiteX3" fmla="*/ 73467 w 440801"/>
              <a:gd name="connsiteY3" fmla="*/ 152397 h 289940"/>
              <a:gd name="connsiteX4" fmla="*/ 94458 w 440801"/>
              <a:gd name="connsiteY4" fmla="*/ 120908 h 289940"/>
              <a:gd name="connsiteX5" fmla="*/ 125943 w 440801"/>
              <a:gd name="connsiteY5" fmla="*/ 131404 h 289940"/>
              <a:gd name="connsiteX6" fmla="*/ 136439 w 440801"/>
              <a:gd name="connsiteY6" fmla="*/ 162893 h 289940"/>
              <a:gd name="connsiteX7" fmla="*/ 157429 w 440801"/>
              <a:gd name="connsiteY7" fmla="*/ 131404 h 289940"/>
              <a:gd name="connsiteX8" fmla="*/ 188915 w 440801"/>
              <a:gd name="connsiteY8" fmla="*/ 110412 h 289940"/>
              <a:gd name="connsiteX9" fmla="*/ 209906 w 440801"/>
              <a:gd name="connsiteY9" fmla="*/ 5449 h 289940"/>
              <a:gd name="connsiteX10" fmla="*/ 230896 w 440801"/>
              <a:gd name="connsiteY10" fmla="*/ 36938 h 289940"/>
              <a:gd name="connsiteX11" fmla="*/ 262382 w 440801"/>
              <a:gd name="connsiteY11" fmla="*/ 99916 h 289940"/>
              <a:gd name="connsiteX12" fmla="*/ 377830 w 440801"/>
              <a:gd name="connsiteY12" fmla="*/ 141901 h 289940"/>
              <a:gd name="connsiteX13" fmla="*/ 388325 w 440801"/>
              <a:gd name="connsiteY13" fmla="*/ 110412 h 289940"/>
              <a:gd name="connsiteX14" fmla="*/ 419811 w 440801"/>
              <a:gd name="connsiteY14" fmla="*/ 120908 h 289940"/>
              <a:gd name="connsiteX15" fmla="*/ 430306 w 440801"/>
              <a:gd name="connsiteY15" fmla="*/ 246863 h 289940"/>
              <a:gd name="connsiteX16" fmla="*/ 440801 w 440801"/>
              <a:gd name="connsiteY16" fmla="*/ 278352 h 289940"/>
              <a:gd name="connsiteX17" fmla="*/ 367335 w 440801"/>
              <a:gd name="connsiteY17" fmla="*/ 278352 h 289940"/>
              <a:gd name="connsiteX18" fmla="*/ 346344 w 440801"/>
              <a:gd name="connsiteY18" fmla="*/ 246863 h 289940"/>
              <a:gd name="connsiteX19" fmla="*/ 283372 w 440801"/>
              <a:gd name="connsiteY19" fmla="*/ 257360 h 289940"/>
              <a:gd name="connsiteX20" fmla="*/ 251887 w 440801"/>
              <a:gd name="connsiteY20" fmla="*/ 267856 h 289940"/>
              <a:gd name="connsiteX21" fmla="*/ 146934 w 440801"/>
              <a:gd name="connsiteY21" fmla="*/ 236367 h 289940"/>
              <a:gd name="connsiteX22" fmla="*/ 115448 w 440801"/>
              <a:gd name="connsiteY22" fmla="*/ 225871 h 289940"/>
              <a:gd name="connsiteX23" fmla="*/ 0 w 440801"/>
              <a:gd name="connsiteY23" fmla="*/ 267856 h 289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0801" h="289940">
                <a:moveTo>
                  <a:pt x="0" y="267856"/>
                </a:moveTo>
                <a:cubicBezTo>
                  <a:pt x="10495" y="250362"/>
                  <a:pt x="18210" y="230865"/>
                  <a:pt x="31486" y="215375"/>
                </a:cubicBezTo>
                <a:cubicBezTo>
                  <a:pt x="39695" y="205797"/>
                  <a:pt x="55975" y="204878"/>
                  <a:pt x="62972" y="194382"/>
                </a:cubicBezTo>
                <a:cubicBezTo>
                  <a:pt x="70973" y="182379"/>
                  <a:pt x="67785" y="165656"/>
                  <a:pt x="73467" y="152397"/>
                </a:cubicBezTo>
                <a:cubicBezTo>
                  <a:pt x="78436" y="140802"/>
                  <a:pt x="87461" y="131404"/>
                  <a:pt x="94458" y="120908"/>
                </a:cubicBezTo>
                <a:cubicBezTo>
                  <a:pt x="104953" y="124407"/>
                  <a:pt x="118121" y="123581"/>
                  <a:pt x="125943" y="131404"/>
                </a:cubicBezTo>
                <a:cubicBezTo>
                  <a:pt x="133766" y="139228"/>
                  <a:pt x="125375" y="162893"/>
                  <a:pt x="136439" y="162893"/>
                </a:cubicBezTo>
                <a:cubicBezTo>
                  <a:pt x="149054" y="162893"/>
                  <a:pt x="148510" y="140324"/>
                  <a:pt x="157429" y="131404"/>
                </a:cubicBezTo>
                <a:cubicBezTo>
                  <a:pt x="166348" y="122484"/>
                  <a:pt x="178420" y="117409"/>
                  <a:pt x="188915" y="110412"/>
                </a:cubicBezTo>
                <a:cubicBezTo>
                  <a:pt x="195912" y="75424"/>
                  <a:pt x="190116" y="-24240"/>
                  <a:pt x="209906" y="5449"/>
                </a:cubicBezTo>
                <a:cubicBezTo>
                  <a:pt x="216903" y="15945"/>
                  <a:pt x="225255" y="25655"/>
                  <a:pt x="230896" y="36938"/>
                </a:cubicBezTo>
                <a:cubicBezTo>
                  <a:pt x="247967" y="71085"/>
                  <a:pt x="232304" y="69836"/>
                  <a:pt x="262382" y="99916"/>
                </a:cubicBezTo>
                <a:cubicBezTo>
                  <a:pt x="292190" y="129726"/>
                  <a:pt x="339320" y="134198"/>
                  <a:pt x="377830" y="141901"/>
                </a:cubicBezTo>
                <a:cubicBezTo>
                  <a:pt x="381328" y="131405"/>
                  <a:pt x="378429" y="115360"/>
                  <a:pt x="388325" y="110412"/>
                </a:cubicBezTo>
                <a:cubicBezTo>
                  <a:pt x="398220" y="105464"/>
                  <a:pt x="416558" y="110334"/>
                  <a:pt x="419811" y="120908"/>
                </a:cubicBezTo>
                <a:cubicBezTo>
                  <a:pt x="432200" y="161176"/>
                  <a:pt x="424739" y="205102"/>
                  <a:pt x="430306" y="246863"/>
                </a:cubicBezTo>
                <a:cubicBezTo>
                  <a:pt x="431768" y="257830"/>
                  <a:pt x="437303" y="267856"/>
                  <a:pt x="440801" y="278352"/>
                </a:cubicBezTo>
                <a:cubicBezTo>
                  <a:pt x="412477" y="287794"/>
                  <a:pt x="398084" y="298853"/>
                  <a:pt x="367335" y="278352"/>
                </a:cubicBezTo>
                <a:cubicBezTo>
                  <a:pt x="356839" y="271354"/>
                  <a:pt x="353341" y="257359"/>
                  <a:pt x="346344" y="246863"/>
                </a:cubicBezTo>
                <a:cubicBezTo>
                  <a:pt x="325353" y="250362"/>
                  <a:pt x="304145" y="252743"/>
                  <a:pt x="283372" y="257360"/>
                </a:cubicBezTo>
                <a:cubicBezTo>
                  <a:pt x="272573" y="259760"/>
                  <a:pt x="262950" y="267856"/>
                  <a:pt x="251887" y="267856"/>
                </a:cubicBezTo>
                <a:cubicBezTo>
                  <a:pt x="236023" y="267856"/>
                  <a:pt x="150600" y="237589"/>
                  <a:pt x="146934" y="236367"/>
                </a:cubicBezTo>
                <a:cubicBezTo>
                  <a:pt x="136439" y="232868"/>
                  <a:pt x="126511" y="225871"/>
                  <a:pt x="115448" y="225871"/>
                </a:cubicBezTo>
                <a:lnTo>
                  <a:pt x="0" y="26785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993344" y="4957504"/>
            <a:ext cx="40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Fire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740910" y="5326836"/>
            <a:ext cx="0" cy="24668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029745" y="5363780"/>
            <a:ext cx="0" cy="24668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182145" y="5369236"/>
            <a:ext cx="0" cy="24668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5394566" y="5563023"/>
            <a:ext cx="1049527" cy="220421"/>
          </a:xfrm>
          <a:custGeom>
            <a:avLst/>
            <a:gdLst>
              <a:gd name="connsiteX0" fmla="*/ 0 w 1049527"/>
              <a:gd name="connsiteY0" fmla="*/ 167940 h 220421"/>
              <a:gd name="connsiteX1" fmla="*/ 41981 w 1049527"/>
              <a:gd name="connsiteY1" fmla="*/ 115459 h 220421"/>
              <a:gd name="connsiteX2" fmla="*/ 73467 w 1049527"/>
              <a:gd name="connsiteY2" fmla="*/ 104962 h 220421"/>
              <a:gd name="connsiteX3" fmla="*/ 136439 w 1049527"/>
              <a:gd name="connsiteY3" fmla="*/ 62977 h 220421"/>
              <a:gd name="connsiteX4" fmla="*/ 167925 w 1049527"/>
              <a:gd name="connsiteY4" fmla="*/ 41985 h 220421"/>
              <a:gd name="connsiteX5" fmla="*/ 262382 w 1049527"/>
              <a:gd name="connsiteY5" fmla="*/ 31489 h 220421"/>
              <a:gd name="connsiteX6" fmla="*/ 293868 w 1049527"/>
              <a:gd name="connsiteY6" fmla="*/ 20992 h 220421"/>
              <a:gd name="connsiteX7" fmla="*/ 346344 w 1049527"/>
              <a:gd name="connsiteY7" fmla="*/ 10496 h 220421"/>
              <a:gd name="connsiteX8" fmla="*/ 388325 w 1049527"/>
              <a:gd name="connsiteY8" fmla="*/ 0 h 220421"/>
              <a:gd name="connsiteX9" fmla="*/ 461792 w 1049527"/>
              <a:gd name="connsiteY9" fmla="*/ 10496 h 220421"/>
              <a:gd name="connsiteX10" fmla="*/ 608726 w 1049527"/>
              <a:gd name="connsiteY10" fmla="*/ 20992 h 220421"/>
              <a:gd name="connsiteX11" fmla="*/ 776650 w 1049527"/>
              <a:gd name="connsiteY11" fmla="*/ 62977 h 220421"/>
              <a:gd name="connsiteX12" fmla="*/ 850117 w 1049527"/>
              <a:gd name="connsiteY12" fmla="*/ 83970 h 220421"/>
              <a:gd name="connsiteX13" fmla="*/ 913089 w 1049527"/>
              <a:gd name="connsiteY13" fmla="*/ 136451 h 220421"/>
              <a:gd name="connsiteX14" fmla="*/ 944574 w 1049527"/>
              <a:gd name="connsiteY14" fmla="*/ 146948 h 220421"/>
              <a:gd name="connsiteX15" fmla="*/ 1007546 w 1049527"/>
              <a:gd name="connsiteY15" fmla="*/ 188933 h 220421"/>
              <a:gd name="connsiteX16" fmla="*/ 1049527 w 1049527"/>
              <a:gd name="connsiteY16" fmla="*/ 220421 h 22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527" h="220421">
                <a:moveTo>
                  <a:pt x="0" y="167940"/>
                </a:moveTo>
                <a:cubicBezTo>
                  <a:pt x="13994" y="150446"/>
                  <a:pt x="24973" y="130039"/>
                  <a:pt x="41981" y="115459"/>
                </a:cubicBezTo>
                <a:cubicBezTo>
                  <a:pt x="50380" y="108259"/>
                  <a:pt x="63796" y="110335"/>
                  <a:pt x="73467" y="104962"/>
                </a:cubicBezTo>
                <a:cubicBezTo>
                  <a:pt x="95520" y="92709"/>
                  <a:pt x="115448" y="76972"/>
                  <a:pt x="136439" y="62977"/>
                </a:cubicBezTo>
                <a:cubicBezTo>
                  <a:pt x="146934" y="55980"/>
                  <a:pt x="155388" y="43378"/>
                  <a:pt x="167925" y="41985"/>
                </a:cubicBezTo>
                <a:lnTo>
                  <a:pt x="262382" y="31489"/>
                </a:lnTo>
                <a:cubicBezTo>
                  <a:pt x="272877" y="27990"/>
                  <a:pt x="283135" y="23676"/>
                  <a:pt x="293868" y="20992"/>
                </a:cubicBezTo>
                <a:cubicBezTo>
                  <a:pt x="311174" y="16665"/>
                  <a:pt x="328930" y="14366"/>
                  <a:pt x="346344" y="10496"/>
                </a:cubicBezTo>
                <a:cubicBezTo>
                  <a:pt x="360425" y="7367"/>
                  <a:pt x="374331" y="3499"/>
                  <a:pt x="388325" y="0"/>
                </a:cubicBezTo>
                <a:cubicBezTo>
                  <a:pt x="412814" y="3499"/>
                  <a:pt x="437166" y="8150"/>
                  <a:pt x="461792" y="10496"/>
                </a:cubicBezTo>
                <a:cubicBezTo>
                  <a:pt x="510674" y="15152"/>
                  <a:pt x="560002" y="14901"/>
                  <a:pt x="608726" y="20992"/>
                </a:cubicBezTo>
                <a:cubicBezTo>
                  <a:pt x="763416" y="40330"/>
                  <a:pt x="662441" y="34420"/>
                  <a:pt x="776650" y="62977"/>
                </a:cubicBezTo>
                <a:cubicBezTo>
                  <a:pt x="790097" y="66339"/>
                  <a:pt x="835063" y="76443"/>
                  <a:pt x="850117" y="83970"/>
                </a:cubicBezTo>
                <a:cubicBezTo>
                  <a:pt x="918782" y="118305"/>
                  <a:pt x="843467" y="90031"/>
                  <a:pt x="913089" y="136451"/>
                </a:cubicBezTo>
                <a:cubicBezTo>
                  <a:pt x="922294" y="142588"/>
                  <a:pt x="934904" y="141575"/>
                  <a:pt x="944574" y="146948"/>
                </a:cubicBezTo>
                <a:cubicBezTo>
                  <a:pt x="966627" y="159201"/>
                  <a:pt x="986555" y="174938"/>
                  <a:pt x="1007546" y="188933"/>
                </a:cubicBezTo>
                <a:cubicBezTo>
                  <a:pt x="1043150" y="212671"/>
                  <a:pt x="1030112" y="201005"/>
                  <a:pt x="1049527" y="220421"/>
                </a:cubicBezTo>
              </a:path>
            </a:pathLst>
          </a:cu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688449" y="5279564"/>
            <a:ext cx="104953" cy="125955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987779" y="5295516"/>
            <a:ext cx="104953" cy="125955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129684" y="5311468"/>
            <a:ext cx="104953" cy="125955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614678" y="5592880"/>
            <a:ext cx="252175" cy="222053"/>
          </a:xfrm>
          <a:custGeom>
            <a:avLst/>
            <a:gdLst>
              <a:gd name="connsiteX0" fmla="*/ 231185 w 252175"/>
              <a:gd name="connsiteY0" fmla="*/ 1632 h 222053"/>
              <a:gd name="connsiteX1" fmla="*/ 84251 w 252175"/>
              <a:gd name="connsiteY1" fmla="*/ 12128 h 222053"/>
              <a:gd name="connsiteX2" fmla="*/ 21280 w 252175"/>
              <a:gd name="connsiteY2" fmla="*/ 33120 h 222053"/>
              <a:gd name="connsiteX3" fmla="*/ 10784 w 252175"/>
              <a:gd name="connsiteY3" fmla="*/ 138083 h 222053"/>
              <a:gd name="connsiteX4" fmla="*/ 42270 w 252175"/>
              <a:gd name="connsiteY4" fmla="*/ 169572 h 222053"/>
              <a:gd name="connsiteX5" fmla="*/ 94746 w 252175"/>
              <a:gd name="connsiteY5" fmla="*/ 201061 h 222053"/>
              <a:gd name="connsiteX6" fmla="*/ 157718 w 252175"/>
              <a:gd name="connsiteY6" fmla="*/ 222053 h 222053"/>
              <a:gd name="connsiteX7" fmla="*/ 231185 w 252175"/>
              <a:gd name="connsiteY7" fmla="*/ 201061 h 222053"/>
              <a:gd name="connsiteX8" fmla="*/ 252175 w 252175"/>
              <a:gd name="connsiteY8" fmla="*/ 127587 h 222053"/>
              <a:gd name="connsiteX9" fmla="*/ 241680 w 252175"/>
              <a:gd name="connsiteY9" fmla="*/ 43617 h 222053"/>
              <a:gd name="connsiteX10" fmla="*/ 231185 w 252175"/>
              <a:gd name="connsiteY10" fmla="*/ 1632 h 22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175" h="222053">
                <a:moveTo>
                  <a:pt x="231185" y="1632"/>
                </a:moveTo>
                <a:cubicBezTo>
                  <a:pt x="204947" y="-3616"/>
                  <a:pt x="132810" y="4844"/>
                  <a:pt x="84251" y="12128"/>
                </a:cubicBezTo>
                <a:cubicBezTo>
                  <a:pt x="62370" y="15410"/>
                  <a:pt x="21280" y="33120"/>
                  <a:pt x="21280" y="33120"/>
                </a:cubicBezTo>
                <a:cubicBezTo>
                  <a:pt x="7253" y="75205"/>
                  <a:pt x="-12591" y="97173"/>
                  <a:pt x="10784" y="138083"/>
                </a:cubicBezTo>
                <a:cubicBezTo>
                  <a:pt x="18148" y="150971"/>
                  <a:pt x="30396" y="160665"/>
                  <a:pt x="42270" y="169572"/>
                </a:cubicBezTo>
                <a:cubicBezTo>
                  <a:pt x="58589" y="181813"/>
                  <a:pt x="76175" y="192619"/>
                  <a:pt x="94746" y="201061"/>
                </a:cubicBezTo>
                <a:cubicBezTo>
                  <a:pt x="114889" y="210218"/>
                  <a:pt x="157718" y="222053"/>
                  <a:pt x="157718" y="222053"/>
                </a:cubicBezTo>
                <a:cubicBezTo>
                  <a:pt x="158081" y="221962"/>
                  <a:pt x="226166" y="206080"/>
                  <a:pt x="231185" y="201061"/>
                </a:cubicBezTo>
                <a:cubicBezTo>
                  <a:pt x="236204" y="196042"/>
                  <a:pt x="252084" y="127950"/>
                  <a:pt x="252175" y="127587"/>
                </a:cubicBezTo>
                <a:cubicBezTo>
                  <a:pt x="248677" y="99597"/>
                  <a:pt x="249101" y="70831"/>
                  <a:pt x="241680" y="43617"/>
                </a:cubicBezTo>
                <a:cubicBezTo>
                  <a:pt x="238361" y="31447"/>
                  <a:pt x="257423" y="6880"/>
                  <a:pt x="231185" y="163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461096" y="5745261"/>
            <a:ext cx="2735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  Burned	            Mature</a:t>
            </a:r>
          </a:p>
          <a:p>
            <a:r>
              <a:rPr lang="en-US" sz="1400" dirty="0" smtClean="0"/>
              <a:t>Plantation	          Plantation</a:t>
            </a:r>
            <a:endParaRPr lang="en-US" sz="1400" dirty="0"/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608025" y="368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Succession in Eucalyptus Plantations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17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Successional change</a:t>
            </a:r>
          </a:p>
          <a:p>
            <a:r>
              <a:rPr lang="en-US" dirty="0" smtClean="0"/>
              <a:t>Invasion of adjacent vegetation types</a:t>
            </a:r>
          </a:p>
          <a:p>
            <a:r>
              <a:rPr lang="en-US" dirty="0" smtClean="0"/>
              <a:t>Management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462324" y="12521"/>
            <a:ext cx="62519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/>
              <a:t>Future of </a:t>
            </a:r>
            <a:r>
              <a:rPr lang="en-US" sz="3600" dirty="0" smtClean="0"/>
              <a:t>Eucalyptus </a:t>
            </a:r>
            <a:r>
              <a:rPr lang="en-US" sz="3600" dirty="0"/>
              <a:t>P</a:t>
            </a:r>
            <a:r>
              <a:rPr lang="en-US" sz="3600" dirty="0" smtClean="0"/>
              <a:t>lantations </a:t>
            </a:r>
          </a:p>
          <a:p>
            <a:pPr algn="ctr"/>
            <a:r>
              <a:rPr lang="en-US" sz="3600" dirty="0" smtClean="0"/>
              <a:t>in the San Francisco Bay Area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653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gel Island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3" b="4649"/>
          <a:stretch/>
        </p:blipFill>
        <p:spPr>
          <a:xfrm>
            <a:off x="1560825" y="1039130"/>
            <a:ext cx="5883289" cy="569947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6209" y="4128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Eucalyptus Plantations on Angel Island</a:t>
            </a:r>
            <a:br>
              <a:rPr lang="en-US" sz="4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75685" y="627814"/>
            <a:ext cx="792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(1988)</a:t>
            </a:r>
          </a:p>
        </p:txBody>
      </p:sp>
    </p:spTree>
    <p:extLst>
      <p:ext uri="{BB962C8B-B14F-4D97-AF65-F5344CB8AC3E}">
        <p14:creationId xmlns:p14="http://schemas.microsoft.com/office/powerpoint/2010/main" val="344399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gel Island table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 t="9030" r="11177" b="5567"/>
          <a:stretch/>
        </p:blipFill>
        <p:spPr>
          <a:xfrm>
            <a:off x="1322403" y="833142"/>
            <a:ext cx="6087254" cy="585691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7923" y="106698"/>
            <a:ext cx="8784537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Expansion of Eucalyptus Plantations on Angel Island</a:t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10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23" y="274638"/>
            <a:ext cx="8784537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Expansion of Eucalyptus Plantations on Angel Island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3" name="Picture 2" descr="Angel Island 4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2" t="8692" r="8135" b="8523"/>
          <a:stretch/>
        </p:blipFill>
        <p:spPr>
          <a:xfrm rot="5400000">
            <a:off x="1603744" y="422174"/>
            <a:ext cx="2374637" cy="3561612"/>
          </a:xfrm>
          <a:prstGeom prst="rect">
            <a:avLst/>
          </a:prstGeom>
        </p:spPr>
      </p:pic>
      <p:pic>
        <p:nvPicPr>
          <p:cNvPr id="5" name="Picture 4" descr="Angel Island 3.jpe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" t="42921" r="13591" b="14602"/>
          <a:stretch/>
        </p:blipFill>
        <p:spPr>
          <a:xfrm>
            <a:off x="4813437" y="1015661"/>
            <a:ext cx="3323452" cy="2374637"/>
          </a:xfrm>
          <a:prstGeom prst="rect">
            <a:avLst/>
          </a:prstGeom>
        </p:spPr>
      </p:pic>
      <p:pic>
        <p:nvPicPr>
          <p:cNvPr id="6" name="Picture 5" descr="Angel Island 2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2" t="21454" r="12798" b="30886"/>
          <a:stretch/>
        </p:blipFill>
        <p:spPr>
          <a:xfrm>
            <a:off x="1010255" y="3621214"/>
            <a:ext cx="3143615" cy="2608286"/>
          </a:xfrm>
          <a:prstGeom prst="rect">
            <a:avLst/>
          </a:prstGeom>
        </p:spPr>
      </p:pic>
      <p:pic>
        <p:nvPicPr>
          <p:cNvPr id="7" name="Picture 6" descr="Angel Island 1.jpe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r="8872" b="9033"/>
          <a:stretch/>
        </p:blipFill>
        <p:spPr>
          <a:xfrm rot="5400000">
            <a:off x="4952564" y="3045176"/>
            <a:ext cx="2608285" cy="376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0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1243" t="2584" r="1478" b="12226"/>
          <a:stretch/>
        </p:blipFill>
        <p:spPr>
          <a:xfrm>
            <a:off x="1931129" y="3673694"/>
            <a:ext cx="5793387" cy="2708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t="1295"/>
          <a:stretch/>
        </p:blipFill>
        <p:spPr>
          <a:xfrm>
            <a:off x="1364384" y="856898"/>
            <a:ext cx="3512415" cy="25886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5810" y="856898"/>
            <a:ext cx="3466935" cy="25886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52205" y="5994357"/>
            <a:ext cx="47022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Tilden Park </a:t>
            </a:r>
            <a:r>
              <a:rPr lang="en-US" sz="1400" dirty="0" smtClean="0">
                <a:solidFill>
                  <a:srgbClr val="FFFFFF"/>
                </a:solidFill>
              </a:rPr>
              <a:t>1935		      Tilden Park 1965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374273" y="126941"/>
            <a:ext cx="84004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Stable Boundaries of Eucalyptus Plantations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152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eg. change2.pd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 t="4004" r="18166" b="59125"/>
          <a:stretch/>
        </p:blipFill>
        <p:spPr>
          <a:xfrm>
            <a:off x="34636" y="369456"/>
            <a:ext cx="4976091" cy="3336635"/>
          </a:xfrm>
          <a:prstGeom prst="rect">
            <a:avLst/>
          </a:prstGeom>
        </p:spPr>
      </p:pic>
      <p:pic>
        <p:nvPicPr>
          <p:cNvPr id="6" name="Picture 5" descr="Veg. change2.pd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" t="47801" r="15217" b="20370"/>
          <a:stretch/>
        </p:blipFill>
        <p:spPr>
          <a:xfrm>
            <a:off x="0" y="3706091"/>
            <a:ext cx="5227934" cy="2967182"/>
          </a:xfrm>
          <a:prstGeom prst="rect">
            <a:avLst/>
          </a:prstGeom>
        </p:spPr>
      </p:pic>
      <p:pic>
        <p:nvPicPr>
          <p:cNvPr id="7" name="Picture 6" descr="Veg. change3.pdf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8" t="2657" r="11043" b="63204"/>
          <a:stretch/>
        </p:blipFill>
        <p:spPr>
          <a:xfrm>
            <a:off x="5010727" y="1595669"/>
            <a:ext cx="4102919" cy="2703835"/>
          </a:xfrm>
          <a:prstGeom prst="rect">
            <a:avLst/>
          </a:prstGeom>
        </p:spPr>
      </p:pic>
      <p:pic>
        <p:nvPicPr>
          <p:cNvPr id="8" name="Picture 7" descr="Veg. change3.pdf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36766" r="11043" b="58586"/>
          <a:stretch/>
        </p:blipFill>
        <p:spPr>
          <a:xfrm>
            <a:off x="4833259" y="4329543"/>
            <a:ext cx="4280387" cy="3486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10727" y="750516"/>
            <a:ext cx="381261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Decline in Area of </a:t>
            </a:r>
            <a:r>
              <a:rPr lang="en-US" sz="2400" dirty="0" smtClean="0"/>
              <a:t>Eucalyptus</a:t>
            </a:r>
          </a:p>
          <a:p>
            <a:pPr algn="ctr"/>
            <a:r>
              <a:rPr lang="en-US" dirty="0" smtClean="0"/>
              <a:t>(1939-1997)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1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Decline in Eucalyptus</a:t>
            </a:r>
            <a:r>
              <a:rPr lang="en-US" sz="3200" dirty="0"/>
              <a:t> </a:t>
            </a:r>
            <a:r>
              <a:rPr lang="en-US" sz="3200" dirty="0" smtClean="0"/>
              <a:t>in Three East Bay Parks</a:t>
            </a:r>
            <a:endParaRPr lang="en-US" sz="32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939636" y="1500909"/>
            <a:ext cx="11546" cy="375227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951183" y="5253182"/>
            <a:ext cx="5507181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776662" y="2286061"/>
            <a:ext cx="255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19822" y="2278373"/>
            <a:ext cx="4446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10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2586182" y="2147455"/>
            <a:ext cx="508000" cy="3105727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39480" y="2873207"/>
            <a:ext cx="508000" cy="2378364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140025" y="2678483"/>
            <a:ext cx="508000" cy="2574699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46267" y="3405909"/>
            <a:ext cx="508000" cy="1847273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76662" y="3673824"/>
            <a:ext cx="255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535272" y="3673824"/>
            <a:ext cx="314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5</a:t>
            </a:r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2476389" y="5253182"/>
            <a:ext cx="4812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1939                    1968       1983     1997</a:t>
            </a:r>
          </a:p>
          <a:p>
            <a:endParaRPr lang="en-US" sz="1000" dirty="0" smtClean="0"/>
          </a:p>
          <a:p>
            <a:r>
              <a:rPr lang="en-US" dirty="0"/>
              <a:t>	</a:t>
            </a:r>
            <a:r>
              <a:rPr lang="en-US" dirty="0" smtClean="0"/>
              <a:t>	Year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16200000">
            <a:off x="-526885" y="3105792"/>
            <a:ext cx="350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Average Area Eucalyptus Forest (%)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840182" y="1754909"/>
            <a:ext cx="0" cy="72736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493491" y="2289918"/>
            <a:ext cx="0" cy="119680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382491" y="2401455"/>
            <a:ext cx="0" cy="55418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202218" y="3140365"/>
            <a:ext cx="0" cy="533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701637" y="1754909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701637" y="2486891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354938" y="2278373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354938" y="3486727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246257" y="2415309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238172" y="2955636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057899" y="3131128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057899" y="3687679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46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Management Objectives for Eucalyptus Plantations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9322" y="1731135"/>
            <a:ext cx="3440032" cy="26345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/>
          <a:srcRect r="4016" b="427"/>
          <a:stretch/>
        </p:blipFill>
        <p:spPr>
          <a:xfrm>
            <a:off x="377830" y="1731136"/>
            <a:ext cx="2025586" cy="2727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9358" y="2109001"/>
            <a:ext cx="2856667" cy="18795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0200" y="4458384"/>
            <a:ext cx="1199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Recreation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2093" y="3996318"/>
            <a:ext cx="1636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Wood Products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92006" y="4345309"/>
            <a:ext cx="998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Removal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5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386" y="356873"/>
            <a:ext cx="4240857" cy="3663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3081" y="1521957"/>
            <a:ext cx="2780443" cy="36631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/>
          <a:srcRect b="20424"/>
          <a:stretch/>
        </p:blipFill>
        <p:spPr>
          <a:xfrm>
            <a:off x="5126481" y="3463768"/>
            <a:ext cx="3710534" cy="323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4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1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62" y="661267"/>
            <a:ext cx="4258862" cy="56784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18304" y="755731"/>
            <a:ext cx="2031325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Acknowledgements</a:t>
            </a:r>
          </a:p>
          <a:p>
            <a:endParaRPr lang="en-US" dirty="0" smtClean="0"/>
          </a:p>
          <a:p>
            <a:r>
              <a:rPr lang="en-US" dirty="0"/>
              <a:t>David </a:t>
            </a:r>
            <a:r>
              <a:rPr lang="en-US" dirty="0" err="1" smtClean="0"/>
              <a:t>Amme</a:t>
            </a:r>
            <a:endParaRPr lang="en-US" dirty="0" smtClean="0"/>
          </a:p>
          <a:p>
            <a:r>
              <a:rPr lang="en-US" dirty="0" smtClean="0"/>
              <a:t>Jim </a:t>
            </a:r>
            <a:r>
              <a:rPr lang="en-US" dirty="0" err="1" smtClean="0"/>
              <a:t>Bertenshaw</a:t>
            </a:r>
            <a:endParaRPr lang="en-US" dirty="0"/>
          </a:p>
          <a:p>
            <a:r>
              <a:rPr lang="en-US" dirty="0"/>
              <a:t>David Boyd</a:t>
            </a:r>
          </a:p>
          <a:p>
            <a:r>
              <a:rPr lang="en-US" dirty="0" err="1"/>
              <a:t>Sheauchi</a:t>
            </a:r>
            <a:r>
              <a:rPr lang="en-US" dirty="0"/>
              <a:t> Cheng</a:t>
            </a:r>
          </a:p>
          <a:p>
            <a:r>
              <a:rPr lang="en-US" dirty="0" smtClean="0"/>
              <a:t>Peter Ehrlich</a:t>
            </a:r>
          </a:p>
          <a:p>
            <a:r>
              <a:rPr lang="en-US" dirty="0" smtClean="0"/>
              <a:t>Igor </a:t>
            </a:r>
            <a:r>
              <a:rPr lang="en-US" dirty="0" err="1" smtClean="0"/>
              <a:t>Lacan</a:t>
            </a:r>
            <a:endParaRPr lang="en-US" dirty="0"/>
          </a:p>
          <a:p>
            <a:r>
              <a:rPr lang="en-US" dirty="0"/>
              <a:t>John </a:t>
            </a:r>
            <a:r>
              <a:rPr lang="en-US" dirty="0" err="1"/>
              <a:t>Leffingwell</a:t>
            </a:r>
            <a:endParaRPr lang="en-US" dirty="0"/>
          </a:p>
          <a:p>
            <a:r>
              <a:rPr lang="en-US" dirty="0"/>
              <a:t>Rowan </a:t>
            </a:r>
            <a:r>
              <a:rPr lang="en-US" dirty="0" err="1"/>
              <a:t>Rowntree</a:t>
            </a:r>
            <a:endParaRPr lang="en-US" dirty="0"/>
          </a:p>
          <a:p>
            <a:r>
              <a:rPr lang="en-US" dirty="0"/>
              <a:t>Will </a:t>
            </a:r>
            <a:r>
              <a:rPr lang="en-US" dirty="0" smtClean="0"/>
              <a:t>Russell</a:t>
            </a:r>
          </a:p>
          <a:p>
            <a:r>
              <a:rPr lang="en-US" dirty="0" smtClean="0"/>
              <a:t>Al </a:t>
            </a:r>
            <a:r>
              <a:rPr lang="en-US" dirty="0" err="1" smtClean="0"/>
              <a:t>Stangenberger</a:t>
            </a:r>
            <a:endParaRPr lang="en-US" dirty="0"/>
          </a:p>
          <a:p>
            <a:r>
              <a:rPr lang="en-US" dirty="0" smtClean="0"/>
              <a:t>Neil </a:t>
            </a:r>
            <a:r>
              <a:rPr lang="en-US" dirty="0" err="1" smtClean="0"/>
              <a:t>Sugihare</a:t>
            </a:r>
            <a:endParaRPr lang="en-US" dirty="0" smtClean="0"/>
          </a:p>
          <a:p>
            <a:r>
              <a:rPr lang="en-US" dirty="0" smtClean="0"/>
              <a:t>Paul </a:t>
            </a:r>
            <a:r>
              <a:rPr lang="en-US" dirty="0" err="1" smtClean="0"/>
              <a:t>Zinke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6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5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California Bay in Understory of Eucalyptus</a:t>
            </a:r>
            <a:br>
              <a:rPr lang="en-US" sz="3600" dirty="0" smtClean="0"/>
            </a:br>
            <a:r>
              <a:rPr lang="en-US" sz="2200" dirty="0" smtClean="0"/>
              <a:t>(Tilden Park)</a:t>
            </a:r>
            <a:endParaRPr lang="en-US" sz="2200" dirty="0"/>
          </a:p>
        </p:txBody>
      </p:sp>
      <p:pic>
        <p:nvPicPr>
          <p:cNvPr id="3" name="Picture 2" descr="IMG_1128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53"/>
          <a:stretch/>
        </p:blipFill>
        <p:spPr>
          <a:xfrm>
            <a:off x="330638" y="1248607"/>
            <a:ext cx="5143500" cy="4440371"/>
          </a:xfrm>
          <a:prstGeom prst="rect">
            <a:avLst/>
          </a:prstGeom>
        </p:spPr>
      </p:pic>
      <p:pic>
        <p:nvPicPr>
          <p:cNvPr id="4" name="Picture 3" descr="IMG_1146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1"/>
          <a:stretch/>
        </p:blipFill>
        <p:spPr>
          <a:xfrm>
            <a:off x="5705034" y="1248607"/>
            <a:ext cx="2711826" cy="44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0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Decline in Eucalyptus</a:t>
            </a:r>
            <a:r>
              <a:rPr lang="en-US" sz="3200" dirty="0"/>
              <a:t> </a:t>
            </a:r>
            <a:r>
              <a:rPr lang="en-US" sz="3200" dirty="0" smtClean="0"/>
              <a:t>in Three East Bay Parks</a:t>
            </a:r>
            <a:endParaRPr lang="en-US" sz="32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939636" y="1500909"/>
            <a:ext cx="11546" cy="375227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951183" y="5253182"/>
            <a:ext cx="5507181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776662" y="2286061"/>
            <a:ext cx="255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19822" y="2278373"/>
            <a:ext cx="4446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10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2586182" y="2147455"/>
            <a:ext cx="508000" cy="3105727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39480" y="2873207"/>
            <a:ext cx="508000" cy="2378364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140025" y="2678483"/>
            <a:ext cx="508000" cy="2574699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46267" y="3405909"/>
            <a:ext cx="508000" cy="1847273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76662" y="3673824"/>
            <a:ext cx="255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535272" y="3673824"/>
            <a:ext cx="314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5</a:t>
            </a:r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2476389" y="5253182"/>
            <a:ext cx="4812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1939                    1968       1983     1997</a:t>
            </a:r>
          </a:p>
          <a:p>
            <a:endParaRPr lang="en-US" sz="1000" dirty="0" smtClean="0"/>
          </a:p>
          <a:p>
            <a:r>
              <a:rPr lang="en-US" dirty="0"/>
              <a:t>	</a:t>
            </a:r>
            <a:r>
              <a:rPr lang="en-US" dirty="0" smtClean="0"/>
              <a:t>	Year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16200000">
            <a:off x="-526885" y="3105792"/>
            <a:ext cx="350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Average Area Eucalyptus Forest (%)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840182" y="1754909"/>
            <a:ext cx="0" cy="72736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493491" y="2289918"/>
            <a:ext cx="0" cy="119680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382491" y="2401455"/>
            <a:ext cx="0" cy="55418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202218" y="3140365"/>
            <a:ext cx="0" cy="533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701637" y="1754909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701637" y="2486891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354938" y="2278373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354938" y="3486727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246257" y="2415309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238172" y="2955636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057899" y="3131128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057899" y="3687679"/>
            <a:ext cx="28863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7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bbins B&amp;W5.pd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0" t="15993" b="8081"/>
          <a:stretch/>
        </p:blipFill>
        <p:spPr>
          <a:xfrm>
            <a:off x="300179" y="993798"/>
            <a:ext cx="4156365" cy="512284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3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Attractiveness of Habitats in the East Bay Regional Parks</a:t>
            </a:r>
            <a:br>
              <a:rPr lang="en-US" sz="2800" dirty="0" smtClean="0"/>
            </a:br>
            <a:r>
              <a:rPr lang="en-US" sz="1400" dirty="0" smtClean="0"/>
              <a:t>(Stebbins, 1978)</a:t>
            </a:r>
            <a:endParaRPr lang="en-US" sz="2800" dirty="0"/>
          </a:p>
        </p:txBody>
      </p:sp>
      <p:pic>
        <p:nvPicPr>
          <p:cNvPr id="5" name="Picture 4" descr="Stebbins B&amp;W6.pd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1" t="14779" r="9223" b="6822"/>
          <a:stretch/>
        </p:blipFill>
        <p:spPr>
          <a:xfrm>
            <a:off x="4654640" y="993798"/>
            <a:ext cx="4032160" cy="512284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6" name="Rectangle 5"/>
          <p:cNvSpPr/>
          <p:nvPr/>
        </p:nvSpPr>
        <p:spPr>
          <a:xfrm>
            <a:off x="1604818" y="1766455"/>
            <a:ext cx="1570182" cy="69272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13763" y="1895764"/>
            <a:ext cx="344055" cy="45719"/>
          </a:xfrm>
          <a:prstGeom prst="rect">
            <a:avLst/>
          </a:prstGeom>
          <a:solidFill>
            <a:srgbClr val="FF66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27908" y="4534620"/>
            <a:ext cx="267657" cy="45719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213764" y="4653845"/>
            <a:ext cx="163926" cy="45719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2598</TotalTime>
  <Words>1189</Words>
  <Application>Microsoft Office PowerPoint</Application>
  <PresentationFormat>On-screen Show (4:3)</PresentationFormat>
  <Paragraphs>549</Paragraphs>
  <Slides>72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Arial</vt:lpstr>
      <vt:lpstr>Calibri</vt:lpstr>
      <vt:lpstr>Office Theme</vt:lpstr>
      <vt:lpstr>Document</vt:lpstr>
      <vt:lpstr>PowerPoint Presentation</vt:lpstr>
      <vt:lpstr>PowerPoint Presentation</vt:lpstr>
      <vt:lpstr>PowerPoint Presentation</vt:lpstr>
      <vt:lpstr>Overview</vt:lpstr>
      <vt:lpstr>Location of Eucalyptus Study Sites</vt:lpstr>
      <vt:lpstr>History</vt:lpstr>
      <vt:lpstr>Initial Introduction of Eucalyptus to California</vt:lpstr>
      <vt:lpstr>Eucalyptus Planting in the 1870s</vt:lpstr>
      <vt:lpstr>Eucalyptus Planting 1906 -1912</vt:lpstr>
      <vt:lpstr>Latter Half of the 20th Century</vt:lpstr>
      <vt:lpstr>Blue Gum                                    Red Gum                                Sugar Gum</vt:lpstr>
      <vt:lpstr>PowerPoint Presentation</vt:lpstr>
      <vt:lpstr>Characteristics of Eucalyptus Plantations</vt:lpstr>
      <vt:lpstr>Structural Characteristics</vt:lpstr>
      <vt:lpstr>Initial Spacing of Trees in Plantations (Angel Island State Park)</vt:lpstr>
      <vt:lpstr>PowerPoint Presentation</vt:lpstr>
      <vt:lpstr>Species Composition of Eucalyptus Plantations</vt:lpstr>
      <vt:lpstr>Eucalyptus Understory  Plant Species Survey  (Tilden Park – 1990)</vt:lpstr>
      <vt:lpstr>Introduced Species</vt:lpstr>
      <vt:lpstr>Comparison of Species composition  of Eucalyptus with Oak Woodland (Tilden Park – 1990)</vt:lpstr>
      <vt:lpstr>Plant Species Richness in Eucalyptus Plantations and Oak Woodlands</vt:lpstr>
      <vt:lpstr>Understory Conditions and the Establishment of  Plant Species</vt:lpstr>
      <vt:lpstr>Variation in Understory Species in Eucalyptus Plantations</vt:lpstr>
      <vt:lpstr>Ubiquitous Understory Species</vt:lpstr>
      <vt:lpstr> </vt:lpstr>
      <vt:lpstr>Effects of Eucalyptus Plantation on Microclimate (Tilden Park, 2101) </vt:lpstr>
      <vt:lpstr>Eucalyptus Modification of Grassland Microclimates (Presidio)</vt:lpstr>
      <vt:lpstr>Effects of Eucalyptus on Soil Characteristics </vt:lpstr>
      <vt:lpstr>Effects of Eucalyptus on Soil Characteristics (Zinke et al, 1988)</vt:lpstr>
      <vt:lpstr>Allelopathic Effects of Eucalyptus</vt:lpstr>
      <vt:lpstr>PowerPoint Presentation</vt:lpstr>
      <vt:lpstr>Eucalyptus Litter and Stream Insects (Lacan, Resh, and McBride, 2009)</vt:lpstr>
      <vt:lpstr>Wildlife Habitat Value of Eucalyptus Plantations</vt:lpstr>
      <vt:lpstr>Use of Habitats in the East Bay Regional Parks (Stebbins, 1978) </vt:lpstr>
      <vt:lpstr>Use of Habitats in the East Bay Regional Parks (Stebbins, 1978) </vt:lpstr>
      <vt:lpstr>Use of Eucalyptus in the East Bay Regional Parks (Stebbins, 1978)</vt:lpstr>
      <vt:lpstr>Birds making “great” use of Eucalyptus habitat </vt:lpstr>
      <vt:lpstr>Reptiles and Amphibians making “great”  use of Eucalyptus habitat </vt:lpstr>
      <vt:lpstr>Small Mammal Use of Eucalyptus Plantations  (Tilden Park, 1990)</vt:lpstr>
      <vt:lpstr>Attractiveness of Habitats in the East Bay Regional Parks (Stebbins, 1978) All Species Making Use of Habitat</vt:lpstr>
      <vt:lpstr>Use of Eucalyptus Plantations by Insects</vt:lpstr>
      <vt:lpstr>Eucalyptus and Monarch Butterflies </vt:lpstr>
      <vt:lpstr>Eucalyptus Longhorned Borer  (Phorocantha semipunctata)</vt:lpstr>
      <vt:lpstr>Parasitic Wasp of Eucalyptus Longhorned Borer  (Avetianella longoi) </vt:lpstr>
      <vt:lpstr>Red Gum Lerp Psyllid</vt:lpstr>
      <vt:lpstr>PowerPoint Presentation</vt:lpstr>
      <vt:lpstr>Plant Succession in Eucalyptus Plantations</vt:lpstr>
      <vt:lpstr>Plant Succession</vt:lpstr>
      <vt:lpstr>PowerPoint Presentation</vt:lpstr>
      <vt:lpstr>Comparative Shade Tolerance</vt:lpstr>
      <vt:lpstr>Oak and Bay in Understory of Eucalyptus (Tilden Park)</vt:lpstr>
      <vt:lpstr>PowerPoint Presentation</vt:lpstr>
      <vt:lpstr>Oak and Bay Trees in Eucalyptus Plantations (Tilden Park, 1990)</vt:lpstr>
      <vt:lpstr>Succession in Eucalyptus Plantations</vt:lpstr>
      <vt:lpstr>Fire and Eucalyptus</vt:lpstr>
      <vt:lpstr>Fuel Loading in Eucalyptus Plantations</vt:lpstr>
      <vt:lpstr>Response of Eucalyptus to Burning</vt:lpstr>
      <vt:lpstr>Succession in Eucalyptus Plantations</vt:lpstr>
      <vt:lpstr>PowerPoint Presentation</vt:lpstr>
      <vt:lpstr>Eucalyptus Plantations on Angel Island  </vt:lpstr>
      <vt:lpstr>Expansion of Eucalyptus Plantations on Angel Island </vt:lpstr>
      <vt:lpstr>Expansion of Eucalyptus Plantations on Angel Island </vt:lpstr>
      <vt:lpstr>PowerPoint Presentation</vt:lpstr>
      <vt:lpstr>PowerPoint Presentation</vt:lpstr>
      <vt:lpstr>Decline in Eucalyptus in Three East Bay Parks</vt:lpstr>
      <vt:lpstr>Alternative Management Objectives for Eucalyptus Plantations</vt:lpstr>
      <vt:lpstr>PowerPoint Presentation</vt:lpstr>
      <vt:lpstr>PowerPoint Presentation</vt:lpstr>
      <vt:lpstr>End</vt:lpstr>
      <vt:lpstr>California Bay in Understory of Eucalyptus (Tilden Park)</vt:lpstr>
      <vt:lpstr>Decline in Eucalyptus in Three East Bay Parks</vt:lpstr>
      <vt:lpstr>Attractiveness of Habitats in the East Bay Regional Parks (Stebbins, 1978)</vt:lpstr>
    </vt:vector>
  </TitlesOfParts>
  <Company>UC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Eucalyptus</dc:title>
  <dc:creator>Joe McBride</dc:creator>
  <cp:lastModifiedBy>ambi venkateswaran</cp:lastModifiedBy>
  <cp:revision>189</cp:revision>
  <dcterms:created xsi:type="dcterms:W3CDTF">2014-03-19T15:18:26Z</dcterms:created>
  <dcterms:modified xsi:type="dcterms:W3CDTF">2014-07-21T08:08:04Z</dcterms:modified>
</cp:coreProperties>
</file>